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ink/ink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7"/>
  </p:notesMasterIdLst>
  <p:sldIdLst>
    <p:sldId id="346" r:id="rId2"/>
    <p:sldId id="384" r:id="rId3"/>
    <p:sldId id="292" r:id="rId4"/>
    <p:sldId id="306" r:id="rId5"/>
    <p:sldId id="345" r:id="rId6"/>
    <p:sldId id="356" r:id="rId7"/>
    <p:sldId id="357" r:id="rId8"/>
    <p:sldId id="386" r:id="rId9"/>
    <p:sldId id="388" r:id="rId10"/>
    <p:sldId id="361" r:id="rId11"/>
    <p:sldId id="311" r:id="rId12"/>
    <p:sldId id="312" r:id="rId13"/>
    <p:sldId id="358" r:id="rId14"/>
    <p:sldId id="359" r:id="rId15"/>
    <p:sldId id="360" r:id="rId16"/>
    <p:sldId id="406" r:id="rId17"/>
    <p:sldId id="363" r:id="rId18"/>
    <p:sldId id="364" r:id="rId19"/>
    <p:sldId id="385" r:id="rId20"/>
    <p:sldId id="365" r:id="rId21"/>
    <p:sldId id="400" r:id="rId22"/>
    <p:sldId id="366" r:id="rId23"/>
    <p:sldId id="367" r:id="rId24"/>
    <p:sldId id="368" r:id="rId25"/>
    <p:sldId id="407" r:id="rId26"/>
  </p:sldIdLst>
  <p:sldSz cx="12192000" cy="6858000"/>
  <p:notesSz cx="6858000" cy="9144000"/>
  <p:photoAlbum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Stijl, licht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ijl, licht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68" autoAdjust="0"/>
    <p:restoredTop sz="82440" autoAdjust="0"/>
  </p:normalViewPr>
  <p:slideViewPr>
    <p:cSldViewPr>
      <p:cViewPr varScale="1">
        <p:scale>
          <a:sx n="106" d="100"/>
          <a:sy n="106" d="100"/>
        </p:scale>
        <p:origin x="20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27.67001" units="1/cm"/>
          <inkml:channelProperty channel="Y" name="resolution" value="537.16394" units="1/cm"/>
          <inkml:channelProperty channel="T" name="resolution" value="1" units="1/dev"/>
        </inkml:channelProperties>
      </inkml:inkSource>
      <inkml:timestamp xml:id="ts0" timeString="2017-11-30T10:08:40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6053 9982 0,'0'0'15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327.67001" units="1/cm"/>
          <inkml:channelProperty channel="Y" name="resolution" value="537.16394" units="1/cm"/>
          <inkml:channelProperty channel="T" name="resolution" value="1" units="1/dev"/>
        </inkml:channelProperties>
      </inkml:inkSource>
      <inkml:timestamp xml:id="ts0" timeString="2017-11-30T10:09:41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545 14834 0,'0'0'15,"0"0"1,0 0 0,9 14-1,-9-14 17,0 0-17,0 0 1,0 0-1,24 5 1,-24-5 0,25-28-1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 descr="15CO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2"/>
                  <a:srcRect/>
                  <a:stretch>
                    <a:fillRect b="-512857"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nl-NL"/>
          </a:p>
        </p:txBody>
      </p:sp>
      <p:sp>
        <p:nvSpPr>
          <p:cNvPr id="31747" name="Rectangle 3" descr="15CO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2"/>
                  <a:srcRect/>
                  <a:stretch>
                    <a:fillRect b="-512857"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nl-NL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1749" name="Rectangle 5" descr="15CO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2"/>
                  <a:srcRect/>
                  <a:stretch>
                    <a:fillRect b="-15238"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</a:p>
        </p:txBody>
      </p:sp>
      <p:sp>
        <p:nvSpPr>
          <p:cNvPr id="31750" name="Rectangle 6" descr="15CO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2"/>
                  <a:srcRect/>
                  <a:stretch>
                    <a:fillRect b="-512857"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nl-NL"/>
          </a:p>
        </p:txBody>
      </p:sp>
      <p:sp>
        <p:nvSpPr>
          <p:cNvPr id="31751" name="Rectangle 7" descr="15CO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2"/>
                  <a:srcRect/>
                  <a:stretch>
                    <a:fillRect b="-512857"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3B92FCE-4C32-445F-BA07-5A80799B648A}" type="slidenum">
              <a:rPr lang="en-US" altLang="nl-NL"/>
              <a:pPr/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7410747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734F5-513D-49CA-B880-0A9DD3E1651B}" type="slidenum">
              <a:rPr lang="nl-NL" altLang="nl-NL" smtClean="0"/>
              <a:pPr/>
              <a:t>1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5616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92FCE-4C32-445F-BA07-5A80799B648A}" type="slidenum">
              <a:rPr lang="en-US" altLang="nl-NL" smtClean="0"/>
              <a:pPr/>
              <a:t>14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05255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dirty="0" err="1"/>
              <a:t>AcetylCoA</a:t>
            </a:r>
            <a:r>
              <a:rPr lang="nl-NL" altLang="nl-NL" dirty="0"/>
              <a:t> komt voor in het metabolisme. Andere </a:t>
            </a:r>
            <a:r>
              <a:rPr lang="nl-NL" altLang="nl-NL" dirty="0" err="1"/>
              <a:t>CoA’s</a:t>
            </a:r>
            <a:r>
              <a:rPr lang="nl-NL" altLang="nl-NL" dirty="0"/>
              <a:t> spelen een rol bij het vetmetabolisme.</a:t>
            </a:r>
          </a:p>
          <a:p>
            <a:r>
              <a:rPr lang="nl-NL" altLang="nl-NL" dirty="0"/>
              <a:t>ADP: via fosfaatesters verbonden met </a:t>
            </a:r>
            <a:r>
              <a:rPr lang="nl-NL" altLang="nl-NL" dirty="0" err="1"/>
              <a:t>panthoteenzuur</a:t>
            </a:r>
            <a:r>
              <a:rPr lang="nl-NL" altLang="nl-NL" dirty="0"/>
              <a:t>.</a:t>
            </a:r>
          </a:p>
          <a:p>
            <a:r>
              <a:rPr lang="nl-NL" altLang="nl-NL" dirty="0" err="1"/>
              <a:t>Panthoteenzuur</a:t>
            </a:r>
            <a:r>
              <a:rPr lang="nl-NL" altLang="nl-NL" dirty="0"/>
              <a:t>: vitamine B5:</a:t>
            </a:r>
            <a:r>
              <a:rPr lang="nl-NL" altLang="nl-NL" baseline="0" dirty="0"/>
              <a:t> </a:t>
            </a:r>
            <a:r>
              <a:rPr lang="nl-NL" altLang="nl-NL" dirty="0"/>
              <a:t>vlees, eieren, volkoren graanproducten,</a:t>
            </a:r>
            <a:r>
              <a:rPr lang="nl-NL" altLang="nl-NL" baseline="0" dirty="0"/>
              <a:t> </a:t>
            </a:r>
            <a:r>
              <a:rPr lang="nl-NL" altLang="nl-NL" dirty="0"/>
              <a:t>peulvruchten, melk en melkproducten,</a:t>
            </a:r>
            <a:r>
              <a:rPr lang="nl-NL" altLang="nl-NL" baseline="0" dirty="0"/>
              <a:t> </a:t>
            </a:r>
            <a:r>
              <a:rPr lang="nl-NL" altLang="nl-NL" dirty="0"/>
              <a:t>groenten, fruit.</a:t>
            </a:r>
          </a:p>
          <a:p>
            <a:r>
              <a:rPr lang="el-GR" altLang="nl-NL" dirty="0"/>
              <a:t>Β</a:t>
            </a:r>
            <a:r>
              <a:rPr lang="nl-NL" altLang="nl-NL" dirty="0"/>
              <a:t>-alanine,</a:t>
            </a:r>
            <a:r>
              <a:rPr lang="nl-NL" altLang="nl-NL" baseline="0" dirty="0"/>
              <a:t> met aan het uiteinde een </a:t>
            </a:r>
            <a:r>
              <a:rPr lang="nl-NL" altLang="nl-NL" baseline="0" dirty="0" err="1"/>
              <a:t>thiolgroep</a:t>
            </a:r>
            <a:r>
              <a:rPr lang="nl-NL" altLang="nl-NL" baseline="0" dirty="0"/>
              <a:t>. Deze groep kan esterverbindingen vormen die een hoge energie hebben.</a:t>
            </a:r>
            <a:endParaRPr lang="nl-NL" alt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92FCE-4C32-445F-BA07-5A80799B648A}" type="slidenum">
              <a:rPr lang="en-US" altLang="nl-NL" smtClean="0"/>
              <a:pPr/>
              <a:t>15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963921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2FCE-4C32-445F-BA07-5A80799B648A}" type="slidenum">
              <a:rPr lang="en-US" altLang="nl-NL" smtClean="0"/>
              <a:pPr/>
              <a:t>17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009061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92FCE-4C32-445F-BA07-5A80799B648A}" type="slidenum">
              <a:rPr lang="en-US" altLang="nl-NL" smtClean="0"/>
              <a:pPr/>
              <a:t>18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038784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92FCE-4C32-445F-BA07-5A80799B648A}" type="slidenum">
              <a:rPr lang="en-US" altLang="nl-NL" smtClean="0"/>
              <a:pPr/>
              <a:t>20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59174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92FCE-4C32-445F-BA07-5A80799B648A}" type="slidenum">
              <a:rPr lang="en-US" altLang="nl-NL" smtClean="0"/>
              <a:pPr/>
              <a:t>23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395313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 descr="15CO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912AE1-213E-4474-84E7-66FBD3917A10}" type="slidenum">
              <a:rPr lang="en-US" altLang="nl-NL"/>
              <a:pPr/>
              <a:t>2</a:t>
            </a:fld>
            <a:endParaRPr lang="en-US" altLang="nl-NL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5" name="Rectangle 3" descr="15CO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nl-NL" dirty="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590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Het is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even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herhalen</a:t>
            </a:r>
            <a:r>
              <a:rPr lang="en-US" dirty="0"/>
              <a:t> </a:t>
            </a:r>
            <a:r>
              <a:rPr lang="en-US" dirty="0" err="1"/>
              <a:t>wat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begrippen</a:t>
            </a:r>
            <a:r>
              <a:rPr lang="en-US" baseline="0" dirty="0"/>
              <a:t> </a:t>
            </a:r>
            <a:r>
              <a:rPr lang="en-US" baseline="0" dirty="0" err="1"/>
              <a:t>betekenen</a:t>
            </a:r>
            <a:r>
              <a:rPr lang="en-US" baseline="0" dirty="0"/>
              <a:t>, </a:t>
            </a:r>
            <a:r>
              <a:rPr lang="en-US" baseline="0" dirty="0" err="1"/>
              <a:t>omdat</a:t>
            </a:r>
            <a:r>
              <a:rPr lang="en-US" baseline="0" dirty="0"/>
              <a:t> </a:t>
            </a:r>
            <a:r>
              <a:rPr lang="en-US" baseline="0" dirty="0" err="1"/>
              <a:t>deze</a:t>
            </a:r>
            <a:r>
              <a:rPr lang="en-US" baseline="0" dirty="0"/>
              <a:t> in de </a:t>
            </a:r>
            <a:r>
              <a:rPr lang="en-US" baseline="0" dirty="0" err="1"/>
              <a:t>komende</a:t>
            </a:r>
            <a:r>
              <a:rPr lang="en-US" baseline="0" dirty="0"/>
              <a:t> </a:t>
            </a:r>
            <a:r>
              <a:rPr lang="en-US" baseline="0" dirty="0" err="1"/>
              <a:t>hoofdstukken</a:t>
            </a:r>
            <a:r>
              <a:rPr lang="en-US" baseline="0" dirty="0"/>
              <a:t> </a:t>
            </a:r>
            <a:r>
              <a:rPr lang="en-US" baseline="0" dirty="0" err="1"/>
              <a:t>veel</a:t>
            </a:r>
            <a:r>
              <a:rPr lang="en-US" baseline="0" dirty="0"/>
              <a:t> </a:t>
            </a:r>
            <a:r>
              <a:rPr lang="en-US" baseline="0" dirty="0" err="1"/>
              <a:t>worden</a:t>
            </a:r>
            <a:r>
              <a:rPr lang="en-US" baseline="0" dirty="0"/>
              <a:t> </a:t>
            </a:r>
            <a:r>
              <a:rPr lang="en-US" baseline="0" dirty="0" err="1"/>
              <a:t>gebruikt</a:t>
            </a:r>
            <a:r>
              <a:rPr lang="en-US" baseline="0" dirty="0"/>
              <a:t>. We </a:t>
            </a:r>
            <a:r>
              <a:rPr lang="en-US" baseline="0" dirty="0" err="1"/>
              <a:t>hebben</a:t>
            </a:r>
            <a:r>
              <a:rPr lang="en-US" baseline="0" dirty="0"/>
              <a:t> al </a:t>
            </a:r>
            <a:r>
              <a:rPr lang="en-US" baseline="0" dirty="0" err="1"/>
              <a:t>gezegd</a:t>
            </a:r>
            <a:r>
              <a:rPr lang="en-US" baseline="0" dirty="0"/>
              <a:t> </a:t>
            </a:r>
            <a:r>
              <a:rPr lang="en-US" baseline="0" dirty="0" err="1"/>
              <a:t>dat</a:t>
            </a:r>
            <a:r>
              <a:rPr lang="en-US" baseline="0" dirty="0"/>
              <a:t> </a:t>
            </a:r>
            <a:r>
              <a:rPr lang="en-US" baseline="0" dirty="0" err="1"/>
              <a:t>bij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oxidatie</a:t>
            </a:r>
            <a:r>
              <a:rPr lang="en-US" baseline="0" dirty="0"/>
              <a:t> </a:t>
            </a:r>
            <a:r>
              <a:rPr lang="en-US" baseline="0" dirty="0" err="1"/>
              <a:t>electronen</a:t>
            </a:r>
            <a:r>
              <a:rPr lang="en-US" baseline="0" dirty="0"/>
              <a:t> </a:t>
            </a:r>
            <a:r>
              <a:rPr lang="en-US" baseline="0" dirty="0" err="1"/>
              <a:t>vrijkomen</a:t>
            </a:r>
            <a:r>
              <a:rPr lang="en-US" baseline="0" dirty="0"/>
              <a:t> van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molecuul</a:t>
            </a:r>
            <a:r>
              <a:rPr lang="en-US" baseline="0" dirty="0"/>
              <a:t>. </a:t>
            </a:r>
            <a:r>
              <a:rPr lang="en-US" baseline="0" dirty="0" err="1"/>
              <a:t>Deze</a:t>
            </a:r>
            <a:r>
              <a:rPr lang="en-US" baseline="0" dirty="0"/>
              <a:t> </a:t>
            </a:r>
            <a:r>
              <a:rPr lang="en-US" baseline="0" dirty="0" err="1"/>
              <a:t>worden</a:t>
            </a:r>
            <a:r>
              <a:rPr lang="en-US" baseline="0" dirty="0"/>
              <a:t> </a:t>
            </a:r>
            <a:r>
              <a:rPr lang="en-US" baseline="0" dirty="0" err="1"/>
              <a:t>overgedragen</a:t>
            </a:r>
            <a:r>
              <a:rPr lang="en-US" baseline="0" dirty="0"/>
              <a:t> </a:t>
            </a:r>
            <a:r>
              <a:rPr lang="en-US" baseline="0" dirty="0" err="1"/>
              <a:t>naar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molecuul</a:t>
            </a:r>
            <a:r>
              <a:rPr lang="en-US" baseline="0" dirty="0"/>
              <a:t> die </a:t>
            </a:r>
            <a:r>
              <a:rPr lang="en-US" baseline="0" dirty="0" err="1"/>
              <a:t>deze</a:t>
            </a:r>
            <a:r>
              <a:rPr lang="en-US" baseline="0" dirty="0"/>
              <a:t> </a:t>
            </a:r>
            <a:r>
              <a:rPr lang="en-US" baseline="0" dirty="0" err="1"/>
              <a:t>electronen</a:t>
            </a:r>
            <a:r>
              <a:rPr lang="en-US" baseline="0" dirty="0"/>
              <a:t> </a:t>
            </a:r>
            <a:r>
              <a:rPr lang="en-US" baseline="0" dirty="0" err="1"/>
              <a:t>accepteert</a:t>
            </a:r>
            <a:r>
              <a:rPr lang="en-US" baseline="0" dirty="0"/>
              <a:t>. </a:t>
            </a:r>
            <a:r>
              <a:rPr lang="en-US" baseline="0" dirty="0" err="1"/>
              <a:t>Bij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reductie</a:t>
            </a:r>
            <a:r>
              <a:rPr lang="en-US" baseline="0" dirty="0"/>
              <a:t> </a:t>
            </a:r>
            <a:r>
              <a:rPr lang="en-US" baseline="0" dirty="0" err="1"/>
              <a:t>geldt</a:t>
            </a:r>
            <a:r>
              <a:rPr lang="en-US" baseline="0" dirty="0"/>
              <a:t> </a:t>
            </a:r>
            <a:r>
              <a:rPr lang="en-US" baseline="0" dirty="0" err="1"/>
              <a:t>precies</a:t>
            </a:r>
            <a:r>
              <a:rPr lang="en-US" baseline="0" dirty="0"/>
              <a:t> het </a:t>
            </a:r>
            <a:r>
              <a:rPr lang="en-US" baseline="0" dirty="0" err="1"/>
              <a:t>omgekeerde</a:t>
            </a:r>
            <a:r>
              <a:rPr lang="en-US" baseline="0" dirty="0"/>
              <a:t>. In de </a:t>
            </a:r>
            <a:r>
              <a:rPr lang="en-US" baseline="0" dirty="0" err="1"/>
              <a:t>oxidatiereactie</a:t>
            </a:r>
            <a:r>
              <a:rPr lang="en-US" baseline="0" dirty="0"/>
              <a:t> </a:t>
            </a:r>
            <a:r>
              <a:rPr lang="en-US" baseline="0" dirty="0" err="1"/>
              <a:t>gaan</a:t>
            </a:r>
            <a:r>
              <a:rPr lang="en-US" baseline="0" dirty="0"/>
              <a:t> de </a:t>
            </a:r>
            <a:r>
              <a:rPr lang="en-US" baseline="0" dirty="0" err="1"/>
              <a:t>electronen</a:t>
            </a:r>
            <a:r>
              <a:rPr lang="en-US" baseline="0" dirty="0"/>
              <a:t> van de donor </a:t>
            </a:r>
            <a:r>
              <a:rPr lang="en-US" baseline="0" dirty="0" err="1"/>
              <a:t>naar</a:t>
            </a:r>
            <a:r>
              <a:rPr lang="en-US" baseline="0" dirty="0"/>
              <a:t> de acceptor, </a:t>
            </a:r>
            <a:r>
              <a:rPr lang="en-US" baseline="0" dirty="0" err="1"/>
              <a:t>waarbij</a:t>
            </a:r>
            <a:r>
              <a:rPr lang="en-US" baseline="0" dirty="0"/>
              <a:t> de donor </a:t>
            </a:r>
            <a:r>
              <a:rPr lang="en-US" baseline="0" dirty="0" err="1"/>
              <a:t>wordt</a:t>
            </a:r>
            <a:r>
              <a:rPr lang="en-US" baseline="0" dirty="0"/>
              <a:t> </a:t>
            </a:r>
            <a:r>
              <a:rPr lang="en-US" baseline="0" dirty="0" err="1"/>
              <a:t>geoxideerd</a:t>
            </a:r>
            <a:r>
              <a:rPr lang="en-US" baseline="0" dirty="0"/>
              <a:t> en </a:t>
            </a:r>
            <a:r>
              <a:rPr lang="en-US" baseline="0" dirty="0" err="1"/>
              <a:t>daarbij</a:t>
            </a:r>
            <a:r>
              <a:rPr lang="en-US" baseline="0" dirty="0"/>
              <a:t> de </a:t>
            </a:r>
            <a:r>
              <a:rPr lang="en-US" baseline="0" dirty="0" err="1"/>
              <a:t>reductant</a:t>
            </a:r>
            <a:r>
              <a:rPr lang="en-US" baseline="0" dirty="0"/>
              <a:t> </a:t>
            </a:r>
            <a:r>
              <a:rPr lang="en-US" baseline="0" dirty="0" err="1"/>
              <a:t>genoemd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r>
              <a:rPr lang="en-US" baseline="0" dirty="0"/>
              <a:t>. Het </a:t>
            </a:r>
            <a:r>
              <a:rPr lang="en-US" baseline="0" dirty="0" err="1"/>
              <a:t>molecuul</a:t>
            </a:r>
            <a:r>
              <a:rPr lang="en-US" baseline="0" dirty="0"/>
              <a:t> </a:t>
            </a:r>
            <a:r>
              <a:rPr lang="en-US" baseline="0" dirty="0" err="1"/>
              <a:t>wat</a:t>
            </a:r>
            <a:r>
              <a:rPr lang="en-US" baseline="0" dirty="0"/>
              <a:t> de </a:t>
            </a:r>
            <a:r>
              <a:rPr lang="en-US" baseline="0" dirty="0" err="1"/>
              <a:t>electronen</a:t>
            </a:r>
            <a:r>
              <a:rPr lang="en-US" baseline="0" dirty="0"/>
              <a:t> </a:t>
            </a:r>
            <a:r>
              <a:rPr lang="en-US" baseline="0" dirty="0" err="1"/>
              <a:t>accepteert</a:t>
            </a:r>
            <a:r>
              <a:rPr lang="en-US" baseline="0" dirty="0"/>
              <a:t> is </a:t>
            </a:r>
            <a:r>
              <a:rPr lang="en-US" baseline="0" dirty="0" err="1"/>
              <a:t>dan</a:t>
            </a:r>
            <a:r>
              <a:rPr lang="en-US" baseline="0" dirty="0"/>
              <a:t> de </a:t>
            </a:r>
            <a:r>
              <a:rPr lang="en-US" baseline="0" dirty="0" err="1"/>
              <a:t>oxiderende</a:t>
            </a:r>
            <a:r>
              <a:rPr lang="en-US" baseline="0" dirty="0"/>
              <a:t> </a:t>
            </a:r>
            <a:r>
              <a:rPr lang="en-US" baseline="0" dirty="0" err="1"/>
              <a:t>stof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92FCE-4C32-445F-BA07-5A80799B648A}" type="slidenum">
              <a:rPr lang="en-US" altLang="nl-NL" smtClean="0"/>
              <a:pPr/>
              <a:t>3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026102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 met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simpel</a:t>
            </a:r>
            <a:r>
              <a:rPr lang="en-US" baseline="0" dirty="0"/>
              <a:t> </a:t>
            </a:r>
            <a:r>
              <a:rPr lang="en-US" baseline="0" dirty="0" err="1"/>
              <a:t>voorbeeld</a:t>
            </a:r>
            <a:r>
              <a:rPr lang="en-US" baseline="0" dirty="0"/>
              <a:t>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beginnen</a:t>
            </a:r>
            <a:r>
              <a:rPr lang="en-US" baseline="0" dirty="0"/>
              <a:t> van </a:t>
            </a:r>
            <a:r>
              <a:rPr lang="en-US" baseline="0" dirty="0" err="1"/>
              <a:t>een</a:t>
            </a:r>
            <a:r>
              <a:rPr lang="en-US" baseline="0" dirty="0"/>
              <a:t> redox-</a:t>
            </a:r>
            <a:r>
              <a:rPr lang="en-US" baseline="0" dirty="0" err="1"/>
              <a:t>reactie</a:t>
            </a:r>
            <a:r>
              <a:rPr lang="en-US" baseline="0" dirty="0"/>
              <a:t>: het </a:t>
            </a:r>
            <a:r>
              <a:rPr lang="en-US" baseline="0" dirty="0" err="1"/>
              <a:t>oplossen</a:t>
            </a:r>
            <a:r>
              <a:rPr lang="en-US" baseline="0" dirty="0"/>
              <a:t> van </a:t>
            </a:r>
            <a:r>
              <a:rPr lang="en-US" baseline="0" dirty="0" err="1"/>
              <a:t>een</a:t>
            </a:r>
            <a:r>
              <a:rPr lang="en-US" baseline="0" dirty="0"/>
              <a:t> Zink-strip in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aseline="0" dirty="0" err="1"/>
              <a:t>oplossing</a:t>
            </a:r>
            <a:r>
              <a:rPr lang="en-US" baseline="0" dirty="0"/>
              <a:t> met </a:t>
            </a:r>
            <a:r>
              <a:rPr lang="en-US" baseline="0" dirty="0" err="1"/>
              <a:t>Koperionen</a:t>
            </a:r>
            <a:r>
              <a:rPr lang="en-US" baseline="0" dirty="0"/>
              <a:t>. De </a:t>
            </a:r>
            <a:r>
              <a:rPr lang="en-US" baseline="0" dirty="0" err="1"/>
              <a:t>reactie</a:t>
            </a:r>
            <a:r>
              <a:rPr lang="en-US" baseline="0" dirty="0"/>
              <a:t> </a:t>
            </a:r>
            <a:r>
              <a:rPr lang="en-US" baseline="0" dirty="0" err="1"/>
              <a:t>bestaat</a:t>
            </a:r>
            <a:r>
              <a:rPr lang="en-US" baseline="0" dirty="0"/>
              <a:t> twee </a:t>
            </a:r>
            <a:r>
              <a:rPr lang="en-US" baseline="0" dirty="0" err="1"/>
              <a:t>halfreacties</a:t>
            </a:r>
            <a:r>
              <a:rPr lang="en-US" baseline="0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Oxidatie</a:t>
            </a:r>
            <a:r>
              <a:rPr lang="en-US" baseline="0" dirty="0"/>
              <a:t> van Zn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Reductie</a:t>
            </a:r>
            <a:r>
              <a:rPr lang="en-US" baseline="0" dirty="0"/>
              <a:t> van Cu</a:t>
            </a:r>
            <a:r>
              <a:rPr lang="en-US" baseline="30000" dirty="0"/>
              <a:t>2+</a:t>
            </a:r>
          </a:p>
          <a:p>
            <a:pPr marL="0" indent="0">
              <a:buFontTx/>
              <a:buNone/>
            </a:pPr>
            <a:r>
              <a:rPr lang="en-US" dirty="0" err="1"/>
              <a:t>Tekenen</a:t>
            </a:r>
            <a:r>
              <a:rPr lang="en-US" baseline="0" dirty="0"/>
              <a:t> op het </a:t>
            </a:r>
            <a:r>
              <a:rPr lang="en-US" baseline="0" dirty="0" err="1"/>
              <a:t>bord</a:t>
            </a:r>
            <a:r>
              <a:rPr lang="en-US" baseline="0" dirty="0"/>
              <a:t>.</a:t>
            </a:r>
          </a:p>
          <a:p>
            <a:pPr marL="0" indent="0">
              <a:buFontTx/>
              <a:buNone/>
            </a:pPr>
            <a:r>
              <a:rPr lang="en-US" baseline="0" dirty="0" err="1"/>
              <a:t>Electronen</a:t>
            </a:r>
            <a:r>
              <a:rPr lang="en-US" baseline="0" dirty="0"/>
              <a:t> </a:t>
            </a:r>
            <a:r>
              <a:rPr lang="en-US" baseline="0" dirty="0" err="1"/>
              <a:t>worden</a:t>
            </a:r>
            <a:r>
              <a:rPr lang="en-US" baseline="0" dirty="0"/>
              <a:t> </a:t>
            </a:r>
            <a:r>
              <a:rPr lang="en-US" baseline="0" dirty="0" err="1"/>
              <a:t>dus</a:t>
            </a:r>
            <a:r>
              <a:rPr lang="en-US" baseline="0" dirty="0"/>
              <a:t> </a:t>
            </a:r>
            <a:r>
              <a:rPr lang="en-US" baseline="0" dirty="0" err="1"/>
              <a:t>overgedragen</a:t>
            </a:r>
            <a:r>
              <a:rPr lang="en-US" baseline="0" dirty="0"/>
              <a:t> van Zink </a:t>
            </a:r>
            <a:r>
              <a:rPr lang="en-US" baseline="0" dirty="0" err="1"/>
              <a:t>naar</a:t>
            </a:r>
            <a:r>
              <a:rPr lang="en-US" baseline="0" dirty="0"/>
              <a:t> </a:t>
            </a:r>
            <a:r>
              <a:rPr lang="en-US" baseline="0" dirty="0" err="1"/>
              <a:t>Koper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92FCE-4C32-445F-BA07-5A80799B648A}" type="slidenum">
              <a:rPr lang="en-US" altLang="nl-NL" smtClean="0"/>
              <a:pPr/>
              <a:t>4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795455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92FCE-4C32-445F-BA07-5A80799B648A}" type="slidenum">
              <a:rPr lang="en-US" altLang="nl-NL" smtClean="0"/>
              <a:pPr/>
              <a:t>7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092007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92FCE-4C32-445F-BA07-5A80799B648A}" type="slidenum">
              <a:rPr lang="en-US" altLang="nl-NL" smtClean="0"/>
              <a:pPr/>
              <a:t>8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320426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 descr="15CO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E46053-35B4-4F14-8425-C81F8AE1BFC3}" type="slidenum">
              <a:rPr lang="en-US" altLang="nl-NL"/>
              <a:pPr/>
              <a:t>11</a:t>
            </a:fld>
            <a:endParaRPr lang="en-US" altLang="nl-NL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7" name="Rectangle 3" descr="15CO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altLang="nl-NL" dirty="0" err="1"/>
              <a:t>Nicotinamide</a:t>
            </a:r>
            <a:r>
              <a:rPr lang="nl-NL" altLang="nl-NL" dirty="0"/>
              <a:t> is de reagerende groep, wordt gemaakt uit </a:t>
            </a:r>
            <a:r>
              <a:rPr lang="nl-NL" altLang="nl-NL" dirty="0" err="1"/>
              <a:t>niacine</a:t>
            </a:r>
            <a:r>
              <a:rPr lang="nl-NL" altLang="nl-NL" dirty="0"/>
              <a:t>, een van de B-vitamines.</a:t>
            </a:r>
            <a:r>
              <a:rPr lang="nl-NL" altLang="nl-NL" baseline="0" dirty="0"/>
              <a:t> </a:t>
            </a:r>
            <a:r>
              <a:rPr lang="nl-NL" sz="1200" kern="120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Nicotinamide</a:t>
            </a:r>
            <a:r>
              <a:rPr lang="nl-NL" sz="12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adenine </a:t>
            </a:r>
            <a:r>
              <a:rPr lang="nl-NL" sz="1200" kern="120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dinucleotide</a:t>
            </a:r>
            <a:r>
              <a:rPr lang="nl-NL" sz="12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Als een substraat</a:t>
            </a:r>
            <a:r>
              <a:rPr lang="nl-NL" sz="12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geoxideerd wordt, neemt NAD</a:t>
            </a:r>
            <a:r>
              <a:rPr lang="nl-NL" sz="1200" kern="1200" baseline="300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+</a:t>
            </a:r>
            <a:r>
              <a:rPr lang="nl-NL" sz="12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1H</a:t>
            </a:r>
            <a:r>
              <a:rPr lang="nl-NL" sz="1200" kern="1200" baseline="300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+</a:t>
            </a:r>
            <a:r>
              <a:rPr lang="nl-NL" sz="12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en 2e</a:t>
            </a:r>
            <a:r>
              <a:rPr lang="nl-NL" sz="1200" kern="1200" baseline="300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-</a:t>
            </a:r>
            <a:r>
              <a:rPr lang="nl-NL" sz="12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op. Dus H</a:t>
            </a:r>
            <a:r>
              <a:rPr lang="nl-NL" sz="1200" kern="1200" baseline="300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-</a:t>
            </a:r>
            <a:r>
              <a:rPr lang="nl-NL" sz="12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hydride ion.</a:t>
            </a:r>
            <a:endParaRPr lang="nl-NL" altLang="nl-NL" baseline="30000" dirty="0"/>
          </a:p>
        </p:txBody>
      </p:sp>
    </p:spTree>
    <p:extLst>
      <p:ext uri="{BB962C8B-B14F-4D97-AF65-F5344CB8AC3E}">
        <p14:creationId xmlns:p14="http://schemas.microsoft.com/office/powerpoint/2010/main" val="1914375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 descr="15CO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9F1F2F-FFBA-4A94-8CCC-623A92E3FFE3}" type="slidenum">
              <a:rPr lang="en-US" altLang="nl-NL"/>
              <a:pPr/>
              <a:t>12</a:t>
            </a:fld>
            <a:endParaRPr lang="en-US" altLang="nl-NL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59" name="Rectangle 3" descr="15CO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dirty="0"/>
              <a:t>Riboflavine: Vitamine B6 Groene thee en appelschillen, gele kleurstoffen. </a:t>
            </a:r>
            <a:r>
              <a:rPr lang="nl-NL" altLang="nl-NL" dirty="0" err="1"/>
              <a:t>Flavonoiden</a:t>
            </a:r>
            <a:r>
              <a:rPr lang="nl-NL" altLang="nl-NL" dirty="0"/>
              <a:t>.</a:t>
            </a:r>
          </a:p>
          <a:p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1303768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NAD+ vooral voor productie</a:t>
            </a:r>
            <a:r>
              <a:rPr lang="nl-NL" baseline="0" dirty="0"/>
              <a:t> ATP (zie slide 28). NADP+ vooral voor biosynthese: het reduceren van verbindingen. Voorbeeld biosynthese van vetzuren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92FCE-4C32-445F-BA07-5A80799B648A}" type="slidenum">
              <a:rPr lang="en-US" altLang="nl-NL" smtClean="0"/>
              <a:pPr/>
              <a:t>13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297918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242856-05C8-47ED-9330-18848B2FA221}" type="slidenum">
              <a:rPr lang="en-US" altLang="nl-NL" smtClean="0"/>
              <a:pPr/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67668284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242856-05C8-47ED-9330-18848B2FA221}" type="slidenum">
              <a:rPr lang="en-US" altLang="nl-NL" smtClean="0"/>
              <a:pPr/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41113104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6785" y="333375"/>
            <a:ext cx="2880783" cy="579278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434" y="333375"/>
            <a:ext cx="8439151" cy="579278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242856-05C8-47ED-9330-18848B2FA221}" type="slidenum">
              <a:rPr lang="en-US" altLang="nl-NL" smtClean="0"/>
              <a:pPr/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7014307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242856-05C8-47ED-9330-18848B2FA221}" type="slidenum">
              <a:rPr lang="en-US" altLang="nl-NL" smtClean="0"/>
              <a:pPr/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72814317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242856-05C8-47ED-9330-18848B2FA221}" type="slidenum">
              <a:rPr lang="en-US" altLang="nl-NL" smtClean="0"/>
              <a:pPr/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54050481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242856-05C8-47ED-9330-18848B2FA221}" type="slidenum">
              <a:rPr lang="en-US" altLang="nl-NL" smtClean="0"/>
              <a:pPr/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20152705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nl-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nl-N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242856-05C8-47ED-9330-18848B2FA221}" type="slidenum">
              <a:rPr lang="en-US" altLang="nl-NL" smtClean="0"/>
              <a:pPr/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27643022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34" y="333375"/>
            <a:ext cx="11042153" cy="935038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242856-05C8-47ED-9330-18848B2FA221}" type="slidenum">
              <a:rPr lang="en-US" altLang="nl-NL" smtClean="0"/>
              <a:pPr/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74860807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242856-05C8-47ED-9330-18848B2FA221}" type="slidenum">
              <a:rPr lang="en-US" altLang="nl-NL" smtClean="0"/>
              <a:pPr/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54225775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242856-05C8-47ED-9330-18848B2FA221}" type="slidenum">
              <a:rPr lang="en-US" altLang="nl-NL" smtClean="0"/>
              <a:pPr/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95290683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Sleep de afbeelding naar de tijdelijke aanduiding of klik op het pictogram als u een afbeelding wilt toevoegen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242856-05C8-47ED-9330-18848B2FA221}" type="slidenum">
              <a:rPr lang="en-US" altLang="nl-NL" smtClean="0"/>
              <a:pPr/>
              <a:t>‹nr.›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6513190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4434" y="333376"/>
            <a:ext cx="11523133" cy="7921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  <a:cs typeface="Arial" charset="0"/>
              </a:defRPr>
            </a:lvl1pPr>
          </a:lstStyle>
          <a:p>
            <a:endParaRPr lang="en-US" alt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  <a:cs typeface="Arial" charset="0"/>
              </a:defRPr>
            </a:lvl1pPr>
          </a:lstStyle>
          <a:p>
            <a:endParaRPr lang="en-US" alt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charset="0"/>
              </a:defRPr>
            </a:lvl1pPr>
          </a:lstStyle>
          <a:p>
            <a:fld id="{EB242856-05C8-47ED-9330-18848B2FA221}" type="slidenum">
              <a:rPr lang="en-US" altLang="nl-NL" smtClean="0"/>
              <a:pPr/>
              <a:t>‹nr.›</a:t>
            </a:fld>
            <a:endParaRPr lang="en-US" altLang="nl-NL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34434" y="1125538"/>
            <a:ext cx="1152313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pic>
        <p:nvPicPr>
          <p:cNvPr id="1032" name="Picture 8" descr="img_hh_logo_n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6173788"/>
            <a:ext cx="26797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46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emf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customXml" Target="../ink/ink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z0Q9nTZCw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u3DlY9W0D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nl-NL" altLang="nl-NL" dirty="0"/>
              <a:t>Biochemie 2</a:t>
            </a:r>
            <a:endParaRPr lang="nl-NL" altLang="nl-NL" dirty="0">
              <a:solidFill>
                <a:schemeClr val="tx2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altLang="nl-NL" dirty="0">
                <a:solidFill>
                  <a:schemeClr val="tx2"/>
                </a:solidFill>
              </a:rPr>
              <a:t>Sanne Nabuurs</a:t>
            </a:r>
          </a:p>
          <a:p>
            <a:r>
              <a:rPr lang="nl-NL" altLang="nl-NL" sz="2000" dirty="0" err="1">
                <a:solidFill>
                  <a:schemeClr val="tx2"/>
                </a:solidFill>
              </a:rPr>
              <a:t>s.m.nabuurs@pl.hanze.nl</a:t>
            </a:r>
            <a:endParaRPr lang="nl-NL" altLang="nl-NL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71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/>
              <a:t>Elektronenoverdracht en </a:t>
            </a:r>
            <a:r>
              <a:rPr lang="nl-NL" sz="4000" dirty="0" err="1"/>
              <a:t>activated</a:t>
            </a:r>
            <a:r>
              <a:rPr lang="nl-NL" sz="4000" dirty="0"/>
              <a:t> carriers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sz="2400" i="1" dirty="0" err="1"/>
              <a:t>Activated</a:t>
            </a:r>
            <a:r>
              <a:rPr lang="nl-NL" sz="2400" i="1" dirty="0"/>
              <a:t> Carriers of </a:t>
            </a:r>
            <a:r>
              <a:rPr lang="nl-NL" sz="2400" i="1" dirty="0" err="1"/>
              <a:t>Electrons</a:t>
            </a:r>
            <a:r>
              <a:rPr lang="nl-NL" sz="2400" i="1" dirty="0"/>
              <a:t> </a:t>
            </a:r>
            <a:r>
              <a:rPr lang="nl-NL" sz="2400" i="1" dirty="0" err="1"/>
              <a:t>for</a:t>
            </a:r>
            <a:r>
              <a:rPr lang="nl-NL" sz="2400" i="1" dirty="0"/>
              <a:t> </a:t>
            </a:r>
            <a:r>
              <a:rPr lang="nl-NL" sz="2400" i="1" dirty="0" err="1"/>
              <a:t>Fuel</a:t>
            </a:r>
            <a:r>
              <a:rPr lang="nl-NL" sz="2400" i="1" dirty="0"/>
              <a:t> </a:t>
            </a:r>
            <a:r>
              <a:rPr lang="nl-NL" sz="2400" i="1" dirty="0" err="1"/>
              <a:t>Oxidation</a:t>
            </a:r>
            <a:r>
              <a:rPr lang="nl-NL" sz="2400" dirty="0"/>
              <a:t>: productie ATP </a:t>
            </a:r>
            <a:r>
              <a:rPr lang="nl-NL" sz="2400" dirty="0">
                <a:solidFill>
                  <a:srgbClr val="FF0000"/>
                </a:solidFill>
              </a:rPr>
              <a:t>NAD</a:t>
            </a:r>
            <a:r>
              <a:rPr lang="nl-NL" sz="2400" baseline="30000" dirty="0">
                <a:solidFill>
                  <a:srgbClr val="FF0000"/>
                </a:solidFill>
              </a:rPr>
              <a:t>+</a:t>
            </a:r>
            <a:r>
              <a:rPr lang="nl-NL" sz="2400" dirty="0">
                <a:solidFill>
                  <a:srgbClr val="FF0000"/>
                </a:solidFill>
              </a:rPr>
              <a:t>/NADH, FAD/FADH</a:t>
            </a:r>
            <a:r>
              <a:rPr lang="nl-NL" sz="2400" baseline="-25000" dirty="0">
                <a:solidFill>
                  <a:srgbClr val="FF0000"/>
                </a:solidFill>
              </a:rPr>
              <a:t>2 </a:t>
            </a:r>
            <a:r>
              <a:rPr lang="nl-NL" sz="2400" dirty="0">
                <a:sym typeface="Wingdings"/>
              </a:rPr>
              <a:t> elektronen worden via drager overgebracht naar O</a:t>
            </a:r>
            <a:r>
              <a:rPr lang="nl-NL" sz="2400" baseline="-25000" dirty="0">
                <a:sym typeface="Wingdings"/>
              </a:rPr>
              <a:t>2</a:t>
            </a:r>
            <a:endParaRPr lang="nl-NL" sz="2400" baseline="-25000" dirty="0"/>
          </a:p>
          <a:p>
            <a:pPr marL="514350" indent="-514350">
              <a:buFont typeface="+mj-lt"/>
              <a:buAutoNum type="arabicPeriod"/>
            </a:pPr>
            <a:endParaRPr lang="nl-NL" sz="2400" baseline="-25000" dirty="0"/>
          </a:p>
          <a:p>
            <a:pPr marL="514350" indent="-514350">
              <a:buFont typeface="+mj-lt"/>
              <a:buAutoNum type="arabicPeriod"/>
            </a:pPr>
            <a:r>
              <a:rPr lang="nl-NL" sz="2400" i="1" dirty="0" err="1"/>
              <a:t>Activated</a:t>
            </a:r>
            <a:r>
              <a:rPr lang="nl-NL" sz="2400" i="1" dirty="0"/>
              <a:t> Carriers of </a:t>
            </a:r>
            <a:r>
              <a:rPr lang="nl-NL" sz="2400" i="1" dirty="0" err="1"/>
              <a:t>Electrons</a:t>
            </a:r>
            <a:r>
              <a:rPr lang="nl-NL" sz="2400" i="1" dirty="0"/>
              <a:t> </a:t>
            </a:r>
            <a:r>
              <a:rPr lang="nl-NL" sz="2400" i="1" dirty="0" err="1"/>
              <a:t>for</a:t>
            </a:r>
            <a:r>
              <a:rPr lang="nl-NL" sz="2400" i="1" dirty="0"/>
              <a:t> </a:t>
            </a:r>
            <a:r>
              <a:rPr lang="nl-NL" sz="2400" i="1" dirty="0" err="1"/>
              <a:t>the</a:t>
            </a:r>
            <a:r>
              <a:rPr lang="nl-NL" sz="2400" i="1" dirty="0"/>
              <a:t> </a:t>
            </a:r>
            <a:r>
              <a:rPr lang="nl-NL" sz="2400" i="1" dirty="0" err="1"/>
              <a:t>Synthesis</a:t>
            </a:r>
            <a:r>
              <a:rPr lang="nl-NL" sz="2400" i="1" dirty="0"/>
              <a:t> of Biomolecules: </a:t>
            </a:r>
            <a:r>
              <a:rPr lang="nl-NL" sz="2400" dirty="0"/>
              <a:t>biosynthese, </a:t>
            </a:r>
            <a:r>
              <a:rPr lang="nl-NL" sz="2400" dirty="0">
                <a:solidFill>
                  <a:srgbClr val="FF0000"/>
                </a:solidFill>
              </a:rPr>
              <a:t>NADP</a:t>
            </a:r>
            <a:r>
              <a:rPr lang="nl-NL" sz="2400" baseline="30000" dirty="0">
                <a:solidFill>
                  <a:srgbClr val="FF0000"/>
                </a:solidFill>
              </a:rPr>
              <a:t>+</a:t>
            </a:r>
            <a:r>
              <a:rPr lang="nl-NL" sz="2400" dirty="0">
                <a:solidFill>
                  <a:srgbClr val="FF0000"/>
                </a:solidFill>
              </a:rPr>
              <a:t>/NADPH </a:t>
            </a:r>
            <a:r>
              <a:rPr lang="nl-NL" sz="2400" dirty="0">
                <a:sym typeface="Wingdings"/>
              </a:rPr>
              <a:t> elektronen gaan naar nieuwe biomoleculen</a:t>
            </a:r>
            <a:endParaRPr lang="nl-NL" sz="2400" dirty="0"/>
          </a:p>
          <a:p>
            <a:pPr marL="514350" indent="-514350">
              <a:buFont typeface="+mj-lt"/>
              <a:buAutoNum type="arabicPeriod"/>
            </a:pPr>
            <a:endParaRPr lang="nl-NL" sz="2400" dirty="0"/>
          </a:p>
          <a:p>
            <a:pPr marL="514350" indent="-514350">
              <a:buFont typeface="+mj-lt"/>
              <a:buAutoNum type="arabicPeriod"/>
            </a:pPr>
            <a:r>
              <a:rPr lang="nl-NL" sz="2400" i="1" dirty="0"/>
              <a:t>An </a:t>
            </a:r>
            <a:r>
              <a:rPr lang="nl-NL" sz="2400" i="1" dirty="0" err="1"/>
              <a:t>Activated</a:t>
            </a:r>
            <a:r>
              <a:rPr lang="nl-NL" sz="2400" i="1" dirty="0"/>
              <a:t> Carrier of </a:t>
            </a:r>
            <a:r>
              <a:rPr lang="nl-NL" sz="2400" i="1" dirty="0" err="1"/>
              <a:t>Two</a:t>
            </a:r>
            <a:r>
              <a:rPr lang="nl-NL" sz="2400" i="1" dirty="0"/>
              <a:t>-Carbon </a:t>
            </a:r>
            <a:r>
              <a:rPr lang="nl-NL" sz="2400" i="1" dirty="0" err="1"/>
              <a:t>Fragments</a:t>
            </a:r>
            <a:r>
              <a:rPr lang="nl-NL" sz="2400" i="1" dirty="0"/>
              <a:t>:</a:t>
            </a:r>
            <a:r>
              <a:rPr lang="nl-NL" sz="2400" dirty="0"/>
              <a:t> biosynthese, plakken van C-atomen </a:t>
            </a:r>
            <a:r>
              <a:rPr lang="nl-NL" sz="2400" dirty="0" err="1">
                <a:solidFill>
                  <a:srgbClr val="FF0000"/>
                </a:solidFill>
              </a:rPr>
              <a:t>Coenzym</a:t>
            </a:r>
            <a:r>
              <a:rPr lang="nl-NL" sz="2400" dirty="0">
                <a:solidFill>
                  <a:srgbClr val="FF0000"/>
                </a:solidFill>
              </a:rPr>
              <a:t> A </a:t>
            </a:r>
            <a:r>
              <a:rPr lang="nl-NL" sz="2400" dirty="0">
                <a:sym typeface="Wingdings"/>
              </a:rPr>
              <a:t> hoogenergetische </a:t>
            </a:r>
            <a:r>
              <a:rPr lang="nl-NL" sz="2400" dirty="0" err="1">
                <a:sym typeface="Wingdings"/>
              </a:rPr>
              <a:t>thioester</a:t>
            </a:r>
            <a:endParaRPr lang="nl-NL" sz="2400" i="1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42856-05C8-47ED-9330-18848B2FA221}" type="slidenum">
              <a:rPr lang="en-US" altLang="nl-NL" smtClean="0"/>
              <a:pPr/>
              <a:t>10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80940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nl-NL" dirty="0">
                <a:solidFill>
                  <a:schemeClr val="tx2"/>
                </a:solidFill>
              </a:rPr>
              <a:t>NAD</a:t>
            </a:r>
            <a:r>
              <a:rPr lang="nl-NL" altLang="nl-NL" baseline="30000" dirty="0">
                <a:solidFill>
                  <a:schemeClr val="tx2"/>
                </a:solidFill>
              </a:rPr>
              <a:t>+</a:t>
            </a:r>
            <a:r>
              <a:rPr lang="nl-NL" altLang="nl-NL" dirty="0">
                <a:solidFill>
                  <a:schemeClr val="tx2"/>
                </a:solidFill>
              </a:rPr>
              <a:t> / NADH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E888A-526F-4F9C-8F2A-7065F52347BA}" type="slidenum">
              <a:rPr lang="en-US" altLang="nl-NL"/>
              <a:pPr/>
              <a:t>11</a:t>
            </a:fld>
            <a:endParaRPr lang="en-US" altLang="nl-NL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417238"/>
            <a:ext cx="9372600" cy="4023523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DBED19E-41A9-664C-A7EA-5E96BA79B5FB}"/>
              </a:ext>
            </a:extLst>
          </p:cNvPr>
          <p:cNvSpPr txBox="1"/>
          <p:nvPr/>
        </p:nvSpPr>
        <p:spPr>
          <a:xfrm>
            <a:off x="1600200" y="5638800"/>
            <a:ext cx="6212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Nicotinamide</a:t>
            </a:r>
            <a:r>
              <a:rPr lang="nl-NL" dirty="0"/>
              <a:t> (uit </a:t>
            </a:r>
            <a:r>
              <a:rPr lang="nl-NL" dirty="0" err="1"/>
              <a:t>niacine</a:t>
            </a:r>
            <a:r>
              <a:rPr lang="nl-NL" dirty="0"/>
              <a:t>, B vitamine) Adenine </a:t>
            </a:r>
            <a:r>
              <a:rPr lang="nl-NL" dirty="0" err="1"/>
              <a:t>Dinucleotide</a:t>
            </a:r>
            <a:endParaRPr lang="nl-NL" dirty="0"/>
          </a:p>
          <a:p>
            <a:r>
              <a:rPr lang="nl-NL" dirty="0"/>
              <a:t>Bevat een ADP (adenine di </a:t>
            </a:r>
            <a:r>
              <a:rPr lang="nl-NL" dirty="0" err="1"/>
              <a:t>phosphate</a:t>
            </a:r>
            <a:r>
              <a:rPr lang="nl-NL" dirty="0"/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nl-NL" dirty="0">
                <a:solidFill>
                  <a:schemeClr val="tx2"/>
                </a:solidFill>
              </a:rPr>
              <a:t>FAD/FADH</a:t>
            </a:r>
            <a:r>
              <a:rPr lang="nl-NL" altLang="nl-NL" baseline="-25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9E6B-AF70-45BA-9F64-7D96B497736E}" type="slidenum">
              <a:rPr lang="en-US" altLang="nl-NL"/>
              <a:pPr/>
              <a:t>12</a:t>
            </a:fld>
            <a:endParaRPr lang="en-US" altLang="nl-NL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287" y="1258349"/>
            <a:ext cx="5860690" cy="47061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06600"/>
            <a:ext cx="8534400" cy="283464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A91E3B18-1FBD-2449-B0FD-2277A4F9EB69}"/>
              </a:ext>
            </a:extLst>
          </p:cNvPr>
          <p:cNvSpPr/>
          <p:nvPr/>
        </p:nvSpPr>
        <p:spPr>
          <a:xfrm>
            <a:off x="5835457" y="587589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err="1"/>
              <a:t>Flavine</a:t>
            </a:r>
            <a:r>
              <a:rPr lang="nl-NL" dirty="0"/>
              <a:t> (riboflavine uit vitamine B</a:t>
            </a:r>
            <a:r>
              <a:rPr lang="nl-NL" baseline="-25000" dirty="0"/>
              <a:t>2</a:t>
            </a:r>
            <a:r>
              <a:rPr lang="nl-NL" dirty="0"/>
              <a:t>) Adenine </a:t>
            </a:r>
            <a:r>
              <a:rPr lang="nl-NL" dirty="0" err="1"/>
              <a:t>Dinucleotide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NADP</a:t>
            </a:r>
            <a:r>
              <a:rPr lang="nl-NL" baseline="30000" dirty="0"/>
              <a:t>+</a:t>
            </a:r>
            <a:r>
              <a:rPr lang="nl-NL" dirty="0"/>
              <a:t>/NADPH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42856-05C8-47ED-9330-18848B2FA221}" type="slidenum">
              <a:rPr lang="en-US" altLang="nl-NL" smtClean="0"/>
              <a:pPr/>
              <a:t>13</a:t>
            </a:fld>
            <a:endParaRPr lang="en-US" alt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922" y="1676400"/>
            <a:ext cx="3042557" cy="32766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676400"/>
            <a:ext cx="3031532" cy="3486912"/>
          </a:xfrm>
          <a:prstGeom prst="rect">
            <a:avLst/>
          </a:prstGeom>
        </p:spPr>
      </p:pic>
      <p:sp>
        <p:nvSpPr>
          <p:cNvPr id="6" name="Ovaal 5"/>
          <p:cNvSpPr/>
          <p:nvPr/>
        </p:nvSpPr>
        <p:spPr>
          <a:xfrm>
            <a:off x="8077200" y="4495800"/>
            <a:ext cx="914401" cy="667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A336E8B-4696-E04C-99EC-1285BD35F198}"/>
              </a:ext>
            </a:extLst>
          </p:cNvPr>
          <p:cNvSpPr txBox="1"/>
          <p:nvPr/>
        </p:nvSpPr>
        <p:spPr>
          <a:xfrm>
            <a:off x="5105400" y="5334000"/>
            <a:ext cx="3865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Let op verschil met NADH</a:t>
            </a:r>
          </a:p>
          <a:p>
            <a:r>
              <a:rPr lang="nl-NL" dirty="0"/>
              <a:t>In functie: NADPH voor biosynthese</a:t>
            </a:r>
          </a:p>
        </p:txBody>
      </p:sp>
    </p:spTree>
    <p:extLst>
      <p:ext uri="{BB962C8B-B14F-4D97-AF65-F5344CB8AC3E}">
        <p14:creationId xmlns:p14="http://schemas.microsoft.com/office/powerpoint/2010/main" val="586319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NADP</a:t>
            </a:r>
            <a:r>
              <a:rPr lang="nl-NL" baseline="30000" dirty="0"/>
              <a:t>+</a:t>
            </a:r>
            <a:r>
              <a:rPr lang="nl-NL" dirty="0"/>
              <a:t>/NADPH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42856-05C8-47ED-9330-18848B2FA221}" type="slidenum">
              <a:rPr lang="en-US" altLang="nl-NL" smtClean="0"/>
              <a:pPr/>
              <a:t>14</a:t>
            </a:fld>
            <a:endParaRPr lang="en-US" alt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590800"/>
            <a:ext cx="8570732" cy="1474066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334434" y="1600200"/>
            <a:ext cx="112479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In de biosynthese wordt </a:t>
            </a:r>
            <a:r>
              <a:rPr lang="nl-NL" sz="2400" dirty="0" err="1"/>
              <a:t>bijv</a:t>
            </a:r>
            <a:r>
              <a:rPr lang="nl-NL" sz="2400" dirty="0"/>
              <a:t> een </a:t>
            </a:r>
            <a:r>
              <a:rPr lang="nl-NL" sz="2400" dirty="0" err="1"/>
              <a:t>keto</a:t>
            </a:r>
            <a:r>
              <a:rPr lang="nl-NL" sz="2400" dirty="0"/>
              <a:t> groep omgezet in een methyl groep:</a:t>
            </a:r>
          </a:p>
          <a:p>
            <a:endParaRPr lang="nl-NL" sz="2400" dirty="0"/>
          </a:p>
          <a:p>
            <a:endParaRPr lang="nl-NL" sz="2400" dirty="0"/>
          </a:p>
          <a:p>
            <a:endParaRPr lang="nl-NL" sz="2400" dirty="0"/>
          </a:p>
          <a:p>
            <a:endParaRPr lang="nl-NL" sz="2400" dirty="0"/>
          </a:p>
          <a:p>
            <a:endParaRPr lang="nl-NL" sz="2400" dirty="0"/>
          </a:p>
          <a:p>
            <a:endParaRPr lang="nl-NL" sz="2400" dirty="0"/>
          </a:p>
          <a:p>
            <a:endParaRPr lang="nl-NL" sz="2400" dirty="0"/>
          </a:p>
          <a:p>
            <a:r>
              <a:rPr lang="nl-NL" sz="2400" dirty="0"/>
              <a:t>De elektronen die hier voor nodig zijn, zijn afkomstig van NADPH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179080" y="359352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9720" y="35841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8559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Coenzym</a:t>
            </a:r>
            <a:r>
              <a:rPr lang="nl-NL" dirty="0"/>
              <a:t> A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sz="2800" dirty="0"/>
              <a:t>Overdracht van 2C groepen (acyl groep): zien we terug in </a:t>
            </a:r>
            <a:r>
              <a:rPr lang="nl-NL" sz="2800" dirty="0" err="1"/>
              <a:t>citroenzuurcyslcus</a:t>
            </a:r>
            <a:endParaRPr lang="nl-NL" sz="2800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42856-05C8-47ED-9330-18848B2FA221}" type="slidenum">
              <a:rPr lang="en-US" altLang="nl-NL" smtClean="0"/>
              <a:pPr/>
              <a:t>15</a:t>
            </a:fld>
            <a:endParaRPr lang="en-US" alt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67000"/>
            <a:ext cx="7696200" cy="269916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951" y="5311217"/>
            <a:ext cx="7148144" cy="10383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96200" y="5337000"/>
              <a:ext cx="21240" cy="10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840" y="5327640"/>
                <a:ext cx="39960" cy="291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kstvak 7">
            <a:extLst>
              <a:ext uri="{FF2B5EF4-FFF2-40B4-BE49-F238E27FC236}">
                <a16:creationId xmlns:a16="http://schemas.microsoft.com/office/drawing/2014/main" id="{A927A069-BF0C-FD41-9C02-294F66FFF65A}"/>
              </a:ext>
            </a:extLst>
          </p:cNvPr>
          <p:cNvSpPr txBox="1"/>
          <p:nvPr/>
        </p:nvSpPr>
        <p:spPr>
          <a:xfrm>
            <a:off x="8001000" y="4800600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Pantothenate</a:t>
            </a:r>
            <a:r>
              <a:rPr lang="nl-NL" dirty="0"/>
              <a:t> groep: uit vitamine B</a:t>
            </a:r>
            <a:r>
              <a:rPr lang="nl-NL" baseline="-25000" dirty="0"/>
              <a:t>5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8FB0A979-C387-7A43-A322-C7D6308FF23A}"/>
              </a:ext>
            </a:extLst>
          </p:cNvPr>
          <p:cNvCxnSpPr/>
          <p:nvPr/>
        </p:nvCxnSpPr>
        <p:spPr>
          <a:xfrm flipH="1">
            <a:off x="8915400" y="2667000"/>
            <a:ext cx="1143000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Tijdelijke aanduiding voor inhoud 4">
            <a:extLst>
              <a:ext uri="{FF2B5EF4-FFF2-40B4-BE49-F238E27FC236}">
                <a16:creationId xmlns:a16="http://schemas.microsoft.com/office/drawing/2014/main" id="{8E28EC15-2F16-F24E-B295-ECF6D30CAE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725" b="67275"/>
          <a:stretch/>
        </p:blipFill>
        <p:spPr bwMode="auto">
          <a:xfrm>
            <a:off x="3240506" y="2571987"/>
            <a:ext cx="3869277" cy="23955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21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D7501-3D10-E843-BE63-276EC18A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5" name="Tabel 5">
            <a:extLst>
              <a:ext uri="{FF2B5EF4-FFF2-40B4-BE49-F238E27FC236}">
                <a16:creationId xmlns:a16="http://schemas.microsoft.com/office/drawing/2014/main" id="{676EB26D-151B-434F-836D-E71DB965EF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862991"/>
              </p:ext>
            </p:extLst>
          </p:nvPr>
        </p:nvGraphicFramePr>
        <p:xfrm>
          <a:off x="609600" y="1600200"/>
          <a:ext cx="9601200" cy="251460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795169285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3479166779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1996386034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883501020"/>
                    </a:ext>
                  </a:extLst>
                </a:gridCol>
              </a:tblGrid>
              <a:tr h="532075">
                <a:tc>
                  <a:txBody>
                    <a:bodyPr/>
                    <a:lstStyle/>
                    <a:p>
                      <a:r>
                        <a:rPr lang="nl-NL" dirty="0"/>
                        <a:t>NAD/NADH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Aanmaak ATP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Afgeleid van vit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498961"/>
                  </a:ext>
                </a:extLst>
              </a:tr>
              <a:tr h="532075">
                <a:tc>
                  <a:txBody>
                    <a:bodyPr/>
                    <a:lstStyle/>
                    <a:p>
                      <a:r>
                        <a:rPr lang="nl-NL" dirty="0"/>
                        <a:t>FAD/FADH2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Aanmaak ATP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Afgeleid van vit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ADP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963823"/>
                  </a:ext>
                </a:extLst>
              </a:tr>
              <a:tr h="532075">
                <a:tc>
                  <a:txBody>
                    <a:bodyPr/>
                    <a:lstStyle/>
                    <a:p>
                      <a:r>
                        <a:rPr lang="nl-NL" dirty="0"/>
                        <a:t>NADP/NADPH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biosynthese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Afgeleid van vit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ADP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740791"/>
                  </a:ext>
                </a:extLst>
              </a:tr>
              <a:tr h="918376">
                <a:tc>
                  <a:txBody>
                    <a:bodyPr/>
                    <a:lstStyle/>
                    <a:p>
                      <a:r>
                        <a:rPr lang="nl-NL" dirty="0" err="1"/>
                        <a:t>Coenzym</a:t>
                      </a:r>
                      <a:r>
                        <a:rPr lang="nl-NL" dirty="0"/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Overzetten acyl groep (CZC)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Afgeleid van vit B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ADP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624508"/>
                  </a:ext>
                </a:extLst>
              </a:tr>
            </a:tbl>
          </a:graphicData>
        </a:graphic>
      </p:graphicFrame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1DE6D34-842F-3240-B9C2-B4D338FE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42856-05C8-47ED-9330-18848B2FA221}" type="slidenum">
              <a:rPr lang="en-US" altLang="nl-NL" smtClean="0"/>
              <a:pPr/>
              <a:t>16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447683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/>
              <a:t>Thermodynamica van de “drager-moleculen”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434" y="1469216"/>
            <a:ext cx="7590366" cy="4614833"/>
          </a:xfrm>
        </p:spPr>
        <p:txBody>
          <a:bodyPr/>
          <a:lstStyle/>
          <a:p>
            <a:r>
              <a:rPr lang="nl-NL" sz="2800" dirty="0"/>
              <a:t>Hoe kunnen deze moleculen “overleven” in het lichaam?</a:t>
            </a:r>
          </a:p>
          <a:p>
            <a:r>
              <a:rPr lang="nl-NL" sz="2800" dirty="0"/>
              <a:t>-</a:t>
            </a:r>
            <a:r>
              <a:rPr lang="nl-NL" sz="2800" dirty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nl-NL" sz="2800" dirty="0"/>
              <a:t>G is enorm hoog, maar dit zegt niets over de snelheid van de reactie</a:t>
            </a:r>
          </a:p>
          <a:p>
            <a:r>
              <a:rPr lang="nl-NL" sz="2800" dirty="0"/>
              <a:t>Enzymen zorgen ervoor dat de </a:t>
            </a:r>
            <a:r>
              <a:rPr lang="nl-NL" sz="2800" dirty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nl-NL" sz="2800" dirty="0"/>
              <a:t>G</a:t>
            </a:r>
            <a:r>
              <a:rPr lang="en-US" altLang="nl-NL" sz="2800" baseline="30000" dirty="0"/>
              <a:t>O‡</a:t>
            </a:r>
            <a:r>
              <a:rPr lang="en-US" altLang="nl-NL" sz="2800" dirty="0"/>
              <a:t> lager </a:t>
            </a:r>
            <a:r>
              <a:rPr lang="en-US" altLang="nl-NL" sz="2800" dirty="0" err="1"/>
              <a:t>wordt</a:t>
            </a:r>
            <a:r>
              <a:rPr lang="en-US" altLang="nl-NL" sz="2800" dirty="0"/>
              <a:t> en de </a:t>
            </a:r>
            <a:r>
              <a:rPr lang="en-US" altLang="nl-NL" sz="2800" dirty="0" err="1"/>
              <a:t>snelheid</a:t>
            </a:r>
            <a:r>
              <a:rPr lang="en-US" altLang="nl-NL" sz="2800" dirty="0"/>
              <a:t> </a:t>
            </a:r>
            <a:r>
              <a:rPr lang="en-US" altLang="nl-NL" sz="2800" dirty="0" err="1"/>
              <a:t>verhoogd</a:t>
            </a:r>
            <a:endParaRPr lang="en-US" altLang="nl-NL" sz="2800" dirty="0"/>
          </a:p>
          <a:p>
            <a:r>
              <a:rPr lang="en-US" sz="2800" dirty="0" err="1"/>
              <a:t>Dus</a:t>
            </a:r>
            <a:r>
              <a:rPr lang="en-US" sz="2800" dirty="0"/>
              <a:t> </a:t>
            </a:r>
            <a:r>
              <a:rPr lang="en-US" sz="2800" dirty="0" err="1"/>
              <a:t>deze</a:t>
            </a:r>
            <a:r>
              <a:rPr lang="en-US" sz="2800" dirty="0"/>
              <a:t> </a:t>
            </a:r>
            <a:r>
              <a:rPr lang="en-US" sz="2800" dirty="0" err="1"/>
              <a:t>moleculen</a:t>
            </a:r>
            <a:r>
              <a:rPr lang="en-US" sz="2800" dirty="0"/>
              <a:t> </a:t>
            </a:r>
            <a:r>
              <a:rPr lang="en-US" sz="2800" dirty="0" err="1"/>
              <a:t>kunnen</a:t>
            </a:r>
            <a:r>
              <a:rPr lang="en-US" sz="2800" dirty="0"/>
              <a:t> </a:t>
            </a:r>
            <a:r>
              <a:rPr lang="en-US" sz="2800" dirty="0" err="1"/>
              <a:t>hun</a:t>
            </a:r>
            <a:r>
              <a:rPr lang="en-US" sz="2800" dirty="0"/>
              <a:t> </a:t>
            </a:r>
            <a:r>
              <a:rPr lang="en-US" sz="2800" dirty="0" err="1"/>
              <a:t>werk</a:t>
            </a:r>
            <a:r>
              <a:rPr lang="en-US" sz="2800" dirty="0"/>
              <a:t> </a:t>
            </a:r>
            <a:r>
              <a:rPr lang="en-US" sz="2800" dirty="0" err="1"/>
              <a:t>niet</a:t>
            </a:r>
            <a:r>
              <a:rPr lang="en-US" sz="2800" dirty="0"/>
              <a:t> </a:t>
            </a:r>
            <a:r>
              <a:rPr lang="en-US" sz="2800" dirty="0" err="1"/>
              <a:t>doen</a:t>
            </a:r>
            <a:r>
              <a:rPr lang="en-US" sz="2800" dirty="0"/>
              <a:t> </a:t>
            </a:r>
            <a:r>
              <a:rPr lang="en-US" sz="2800" dirty="0" err="1"/>
              <a:t>zonder</a:t>
            </a:r>
            <a:r>
              <a:rPr lang="en-US" sz="2800" dirty="0"/>
              <a:t> (</a:t>
            </a:r>
            <a:r>
              <a:rPr lang="en-US" sz="2800" dirty="0" err="1"/>
              <a:t>werkzame</a:t>
            </a:r>
            <a:r>
              <a:rPr lang="en-US" sz="2800" dirty="0"/>
              <a:t>) </a:t>
            </a:r>
            <a:r>
              <a:rPr lang="en-US" sz="2800" dirty="0" err="1"/>
              <a:t>enzymen</a:t>
            </a:r>
            <a:endParaRPr lang="nl-NL" sz="28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42856-05C8-47ED-9330-18848B2FA221}" type="slidenum">
              <a:rPr lang="en-US" altLang="nl-NL" smtClean="0"/>
              <a:pPr/>
              <a:t>17</a:t>
            </a:fld>
            <a:endParaRPr lang="en-US" altLang="nl-NL"/>
          </a:p>
        </p:txBody>
      </p:sp>
      <p:pic>
        <p:nvPicPr>
          <p:cNvPr id="5" name="Tijdelijke aanduiding voor inhoud 5"/>
          <p:cNvPicPr>
            <a:picLocks noChangeAspect="1"/>
          </p:cNvPicPr>
          <p:nvPr/>
        </p:nvPicPr>
        <p:blipFill>
          <a:blip r:embed="rId3"/>
          <a:srcRect l="-58871" r="-58871"/>
          <a:stretch>
            <a:fillRect/>
          </a:stretch>
        </p:blipFill>
        <p:spPr bwMode="auto">
          <a:xfrm>
            <a:off x="5715000" y="1246982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5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“Drager-moleculen”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433" y="1600200"/>
            <a:ext cx="5304367" cy="4525963"/>
          </a:xfrm>
        </p:spPr>
        <p:txBody>
          <a:bodyPr/>
          <a:lstStyle/>
          <a:p>
            <a:r>
              <a:rPr lang="nl-NL" sz="2400" dirty="0"/>
              <a:t>Kleine groep moleculen in alle vormen van leven</a:t>
            </a:r>
          </a:p>
          <a:p>
            <a:endParaRPr lang="nl-NL" sz="2400" dirty="0"/>
          </a:p>
          <a:p>
            <a:r>
              <a:rPr lang="nl-NL" sz="2400" dirty="0"/>
              <a:t>Veelal afgeleid van vitamines: hogere organismen zoals de mens kunnen deze vitamines niet zelf aanmaken. We zijn afhankelijk van voeding, dus andere organismen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42856-05C8-47ED-9330-18848B2FA221}" type="slidenum">
              <a:rPr lang="en-US" altLang="nl-NL" smtClean="0"/>
              <a:pPr/>
              <a:t>18</a:t>
            </a:fld>
            <a:endParaRPr lang="en-US" alt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26" y="1396239"/>
            <a:ext cx="6653974" cy="546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9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Vitamine B: </a:t>
            </a:r>
            <a:r>
              <a:rPr lang="nl-NL" dirty="0" err="1"/>
              <a:t>precucursors</a:t>
            </a:r>
            <a:r>
              <a:rPr lang="nl-NL" dirty="0"/>
              <a:t> voor “dragers”</a:t>
            </a:r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1142472"/>
            <a:ext cx="11353800" cy="6074284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42856-05C8-47ED-9330-18848B2FA221}" type="slidenum">
              <a:rPr lang="en-US" altLang="nl-NL" smtClean="0"/>
              <a:pPr/>
              <a:t>19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445939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Metabolisme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00028-394D-487F-9939-491A9258F67A}" type="slidenum">
              <a:rPr lang="en-US" altLang="nl-NL"/>
              <a:pPr/>
              <a:t>2</a:t>
            </a:fld>
            <a:endParaRPr lang="en-US" altLang="nl-NL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447800"/>
            <a:ext cx="6858000" cy="5099538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5960533" y="1981200"/>
            <a:ext cx="6197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nl-NL" sz="2400" dirty="0" err="1">
                <a:solidFill>
                  <a:srgbClr val="FF0000"/>
                </a:solidFill>
              </a:rPr>
              <a:t>Katabolisme</a:t>
            </a:r>
            <a:r>
              <a:rPr lang="en-US" altLang="nl-NL" sz="2400" dirty="0">
                <a:solidFill>
                  <a:srgbClr val="FF0000"/>
                </a:solidFill>
              </a:rPr>
              <a:t>:</a:t>
            </a:r>
            <a:r>
              <a:rPr lang="en-US" altLang="nl-NL" sz="2400" dirty="0"/>
              <a:t>	</a:t>
            </a:r>
          </a:p>
          <a:p>
            <a:pPr marL="342900" indent="-342900">
              <a:spcBef>
                <a:spcPts val="0"/>
              </a:spcBef>
              <a:buFont typeface="Arial" charset="0"/>
              <a:buChar char="•"/>
            </a:pPr>
            <a:r>
              <a:rPr lang="en-US" altLang="nl-NL" sz="2400" dirty="0" err="1"/>
              <a:t>afbraak</a:t>
            </a:r>
            <a:r>
              <a:rPr lang="en-US" altLang="nl-NL" sz="2400" dirty="0"/>
              <a:t> </a:t>
            </a:r>
            <a:r>
              <a:rPr lang="en-US" altLang="nl-NL" sz="2400" dirty="0" err="1"/>
              <a:t>grote</a:t>
            </a:r>
            <a:r>
              <a:rPr lang="en-US" altLang="nl-NL" sz="2400" dirty="0"/>
              <a:t> </a:t>
            </a:r>
            <a:r>
              <a:rPr lang="en-US" altLang="nl-NL" sz="2400" dirty="0" err="1"/>
              <a:t>moleculen</a:t>
            </a:r>
            <a:r>
              <a:rPr lang="en-US" altLang="nl-NL" sz="2400" dirty="0"/>
              <a:t> in </a:t>
            </a:r>
            <a:r>
              <a:rPr lang="en-US" altLang="nl-NL" sz="2400" dirty="0" err="1"/>
              <a:t>kleinere</a:t>
            </a:r>
            <a:endParaRPr lang="en-US" altLang="nl-NL" sz="2400" dirty="0"/>
          </a:p>
          <a:p>
            <a:pPr marL="342900" indent="-342900">
              <a:spcBef>
                <a:spcPts val="0"/>
              </a:spcBef>
              <a:buFont typeface="Arial" charset="0"/>
              <a:buChar char="•"/>
            </a:pPr>
            <a:r>
              <a:rPr lang="en-US" altLang="nl-NL" sz="2400" dirty="0" err="1"/>
              <a:t>oxidatief</a:t>
            </a:r>
            <a:r>
              <a:rPr lang="en-US" altLang="nl-NL" sz="2400" dirty="0"/>
              <a:t> </a:t>
            </a:r>
            <a:r>
              <a:rPr lang="en-US" altLang="nl-NL" sz="2400" dirty="0" err="1"/>
              <a:t>proces</a:t>
            </a:r>
            <a:r>
              <a:rPr lang="en-US" altLang="nl-NL" sz="2400" dirty="0"/>
              <a:t>; </a:t>
            </a:r>
            <a:r>
              <a:rPr lang="en-US" altLang="nl-NL" sz="2400" dirty="0" err="1"/>
              <a:t>verlies</a:t>
            </a:r>
            <a:r>
              <a:rPr lang="en-US" altLang="nl-NL" sz="2400" dirty="0"/>
              <a:t> van </a:t>
            </a:r>
            <a:r>
              <a:rPr lang="en-US" altLang="nl-NL" sz="2400" dirty="0" err="1"/>
              <a:t>electronen</a:t>
            </a:r>
            <a:endParaRPr lang="en-US" altLang="nl-NL" sz="2400" dirty="0"/>
          </a:p>
          <a:p>
            <a:pPr marL="342900" indent="-342900">
              <a:spcBef>
                <a:spcPts val="0"/>
              </a:spcBef>
              <a:buFont typeface="Arial" charset="0"/>
              <a:buChar char="•"/>
            </a:pPr>
            <a:r>
              <a:rPr lang="en-US" altLang="nl-NL" sz="2400" dirty="0" err="1"/>
              <a:t>energie</a:t>
            </a:r>
            <a:r>
              <a:rPr lang="en-US" altLang="nl-NL" sz="2400" dirty="0"/>
              <a:t> </a:t>
            </a:r>
            <a:r>
              <a:rPr lang="en-US" altLang="nl-NL" sz="2400" dirty="0" err="1"/>
              <a:t>komt</a:t>
            </a:r>
            <a:r>
              <a:rPr lang="en-US" altLang="nl-NL" sz="2400" dirty="0"/>
              <a:t> </a:t>
            </a:r>
            <a:r>
              <a:rPr lang="en-US" altLang="nl-NL" sz="2400" dirty="0" err="1"/>
              <a:t>vrij</a:t>
            </a:r>
            <a:endParaRPr lang="en-US" altLang="nl-NL" sz="2400" dirty="0"/>
          </a:p>
          <a:p>
            <a:pPr marL="342900" indent="-342900">
              <a:spcBef>
                <a:spcPts val="0"/>
              </a:spcBef>
              <a:buFont typeface="Arial" charset="0"/>
              <a:buChar char="•"/>
            </a:pPr>
            <a:endParaRPr lang="en-US" altLang="nl-NL" sz="2400" dirty="0"/>
          </a:p>
          <a:p>
            <a:pPr>
              <a:spcBef>
                <a:spcPts val="0"/>
              </a:spcBef>
            </a:pPr>
            <a:r>
              <a:rPr lang="en-US" altLang="nl-NL" sz="2400" dirty="0" err="1">
                <a:solidFill>
                  <a:srgbClr val="00B050"/>
                </a:solidFill>
              </a:rPr>
              <a:t>Anabolisme</a:t>
            </a:r>
            <a:r>
              <a:rPr lang="en-US" altLang="nl-NL" sz="2400" dirty="0">
                <a:solidFill>
                  <a:srgbClr val="00B050"/>
                </a:solidFill>
              </a:rPr>
              <a:t>:	</a:t>
            </a:r>
          </a:p>
          <a:p>
            <a:pPr marL="342900" indent="-342900">
              <a:spcBef>
                <a:spcPts val="0"/>
              </a:spcBef>
              <a:buFont typeface="Arial" charset="0"/>
              <a:buChar char="•"/>
            </a:pPr>
            <a:r>
              <a:rPr lang="en-US" altLang="nl-NL" sz="2400" dirty="0" err="1"/>
              <a:t>reactie</a:t>
            </a:r>
            <a:r>
              <a:rPr lang="en-US" altLang="nl-NL" sz="2400" dirty="0"/>
              <a:t> van </a:t>
            </a:r>
            <a:r>
              <a:rPr lang="en-US" altLang="nl-NL" sz="2400" dirty="0" err="1"/>
              <a:t>kleine</a:t>
            </a:r>
            <a:r>
              <a:rPr lang="en-US" altLang="nl-NL" sz="2400" dirty="0"/>
              <a:t> </a:t>
            </a:r>
            <a:r>
              <a:rPr lang="en-US" altLang="nl-NL" sz="2400" dirty="0" err="1"/>
              <a:t>moleculen</a:t>
            </a:r>
            <a:r>
              <a:rPr lang="en-US" altLang="nl-NL" sz="2400" dirty="0"/>
              <a:t> om </a:t>
            </a:r>
            <a:r>
              <a:rPr lang="en-US" altLang="nl-NL" sz="2400" dirty="0" err="1"/>
              <a:t>grotere</a:t>
            </a:r>
            <a:r>
              <a:rPr lang="en-US" altLang="nl-NL" sz="2400" dirty="0"/>
              <a:t> </a:t>
            </a:r>
            <a:r>
              <a:rPr lang="en-US" altLang="nl-NL" sz="2400" dirty="0" err="1"/>
              <a:t>te</a:t>
            </a:r>
            <a:r>
              <a:rPr lang="en-US" altLang="nl-NL" sz="2400" dirty="0"/>
              <a:t> </a:t>
            </a:r>
            <a:r>
              <a:rPr lang="en-US" altLang="nl-NL" sz="2400" dirty="0" err="1"/>
              <a:t>vormen</a:t>
            </a:r>
            <a:endParaRPr lang="en-US" altLang="nl-NL" sz="2400" dirty="0"/>
          </a:p>
          <a:p>
            <a:pPr marL="342900" indent="-342900">
              <a:spcBef>
                <a:spcPts val="0"/>
              </a:spcBef>
              <a:buFont typeface="Arial" charset="0"/>
              <a:buChar char="•"/>
            </a:pPr>
            <a:r>
              <a:rPr lang="en-US" altLang="nl-NL" sz="2400" dirty="0" err="1"/>
              <a:t>reductief</a:t>
            </a:r>
            <a:r>
              <a:rPr lang="en-US" altLang="nl-NL" sz="2400" dirty="0"/>
              <a:t> </a:t>
            </a:r>
            <a:r>
              <a:rPr lang="en-US" altLang="nl-NL" sz="2400" dirty="0" err="1"/>
              <a:t>proces</a:t>
            </a:r>
            <a:r>
              <a:rPr lang="en-US" altLang="nl-NL" sz="2400" dirty="0"/>
              <a:t>; </a:t>
            </a:r>
            <a:r>
              <a:rPr lang="en-US" altLang="nl-NL" sz="2400" dirty="0" err="1"/>
              <a:t>opname</a:t>
            </a:r>
            <a:r>
              <a:rPr lang="en-US" altLang="nl-NL" sz="2400" dirty="0"/>
              <a:t> </a:t>
            </a:r>
            <a:r>
              <a:rPr lang="en-US" altLang="nl-NL" sz="2400" dirty="0" err="1"/>
              <a:t>electronen</a:t>
            </a:r>
            <a:endParaRPr lang="en-US" altLang="nl-NL" sz="2400" dirty="0"/>
          </a:p>
          <a:p>
            <a:pPr marL="342900" indent="-342900">
              <a:spcBef>
                <a:spcPts val="0"/>
              </a:spcBef>
              <a:buFont typeface="Arial" charset="0"/>
              <a:buChar char="•"/>
            </a:pPr>
            <a:r>
              <a:rPr lang="en-US" altLang="nl-NL" sz="2400" dirty="0" err="1"/>
              <a:t>energie</a:t>
            </a:r>
            <a:r>
              <a:rPr lang="en-US" altLang="nl-NL" sz="2400" dirty="0"/>
              <a:t> </a:t>
            </a:r>
            <a:r>
              <a:rPr lang="en-US" altLang="nl-NL" sz="2400" dirty="0" err="1"/>
              <a:t>nodig</a:t>
            </a:r>
            <a:endParaRPr lang="nl-NL" altLang="nl-NL" sz="2400" dirty="0"/>
          </a:p>
        </p:txBody>
      </p:sp>
    </p:spTree>
    <p:extLst>
      <p:ext uri="{BB962C8B-B14F-4D97-AF65-F5344CB8AC3E}">
        <p14:creationId xmlns:p14="http://schemas.microsoft.com/office/powerpoint/2010/main" val="168639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Homeostasis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799" y="533400"/>
            <a:ext cx="5715001" cy="6524475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42856-05C8-47ED-9330-18848B2FA221}" type="slidenum">
              <a:rPr lang="en-US" altLang="nl-NL" smtClean="0"/>
              <a:pPr/>
              <a:t>20</a:t>
            </a:fld>
            <a:endParaRPr lang="en-US" altLang="nl-NL"/>
          </a:p>
        </p:txBody>
      </p:sp>
      <p:sp>
        <p:nvSpPr>
          <p:cNvPr id="6" name="Tekstvak 5"/>
          <p:cNvSpPr txBox="1"/>
          <p:nvPr/>
        </p:nvSpPr>
        <p:spPr>
          <a:xfrm>
            <a:off x="342900" y="1828800"/>
            <a:ext cx="52958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Metabolisme gereguleerd door: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800" dirty="0"/>
              <a:t>Hoeveelheid enzymen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800" dirty="0"/>
              <a:t>Hun activiteiten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2800" dirty="0"/>
              <a:t>Hoeveelheid substraat</a:t>
            </a:r>
          </a:p>
        </p:txBody>
      </p:sp>
    </p:spTree>
    <p:extLst>
      <p:ext uri="{BB962C8B-B14F-4D97-AF65-F5344CB8AC3E}">
        <p14:creationId xmlns:p14="http://schemas.microsoft.com/office/powerpoint/2010/main" val="1668160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Simulatie van glucose </a:t>
            </a:r>
            <a:r>
              <a:rPr lang="nl-NL" dirty="0" err="1"/>
              <a:t>homeostatis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42856-05C8-47ED-9330-18848B2FA221}" type="slidenum">
              <a:rPr lang="en-US" altLang="nl-NL" smtClean="0"/>
              <a:pPr/>
              <a:t>21</a:t>
            </a:fld>
            <a:endParaRPr lang="en-US" alt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74898"/>
            <a:ext cx="6223284" cy="3982902"/>
          </a:xfrm>
          <a:prstGeom prst="rect">
            <a:avLst/>
          </a:prstGeom>
        </p:spPr>
      </p:pic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7151" y="2288921"/>
            <a:ext cx="7035800" cy="443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3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1. Hoeveelheid enzymen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Gereguleerd door transscriptie: 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42856-05C8-47ED-9330-18848B2FA221}" type="slidenum">
              <a:rPr lang="en-US" altLang="nl-NL" smtClean="0"/>
              <a:pPr/>
              <a:t>22</a:t>
            </a:fld>
            <a:endParaRPr lang="en-US" alt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391216"/>
            <a:ext cx="5791200" cy="419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01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2. Activiteit enzymen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 err="1"/>
              <a:t>Allosterische</a:t>
            </a:r>
            <a:r>
              <a:rPr lang="nl-NL" sz="2800" dirty="0"/>
              <a:t> controle</a:t>
            </a:r>
          </a:p>
          <a:p>
            <a:r>
              <a:rPr lang="nl-NL" sz="2800" dirty="0"/>
              <a:t>Feedback </a:t>
            </a:r>
            <a:r>
              <a:rPr lang="nl-NL" sz="2800" dirty="0" err="1"/>
              <a:t>inhibition</a:t>
            </a:r>
            <a:endParaRPr lang="nl-NL" sz="2800" dirty="0"/>
          </a:p>
          <a:p>
            <a:r>
              <a:rPr lang="nl-NL" sz="2800" dirty="0"/>
              <a:t>Energy charge:</a:t>
            </a:r>
          </a:p>
          <a:p>
            <a:pPr lvl="1"/>
            <a:r>
              <a:rPr lang="nl-NL" sz="2400" dirty="0"/>
              <a:t>0 (alles AMP)</a:t>
            </a:r>
          </a:p>
          <a:p>
            <a:pPr lvl="1"/>
            <a:r>
              <a:rPr lang="nl-NL" sz="2400" dirty="0"/>
              <a:t>1 (alles ATP)</a:t>
            </a:r>
          </a:p>
          <a:p>
            <a:pPr lvl="1"/>
            <a:r>
              <a:rPr lang="nl-NL" sz="2400" dirty="0"/>
              <a:t>0,8-0,95</a:t>
            </a:r>
          </a:p>
          <a:p>
            <a:pPr lvl="1"/>
            <a:r>
              <a:rPr lang="nl-NL" sz="2400" dirty="0"/>
              <a:t>Wordt “gebufferd”</a:t>
            </a:r>
          </a:p>
          <a:p>
            <a:pPr marL="0" indent="0">
              <a:buNone/>
            </a:pPr>
            <a:endParaRPr lang="nl-NL" sz="28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42856-05C8-47ED-9330-18848B2FA221}" type="slidenum">
              <a:rPr lang="en-US" altLang="nl-NL" smtClean="0"/>
              <a:pPr/>
              <a:t>23</a:t>
            </a:fld>
            <a:endParaRPr lang="en-US" alt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67094"/>
            <a:ext cx="4283930" cy="3715512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ED021944-9726-724F-AFCA-DAA0F76F471B}"/>
              </a:ext>
            </a:extLst>
          </p:cNvPr>
          <p:cNvGrpSpPr/>
          <p:nvPr/>
        </p:nvGrpSpPr>
        <p:grpSpPr>
          <a:xfrm>
            <a:off x="2971800" y="5141279"/>
            <a:ext cx="2472343" cy="984885"/>
            <a:chOff x="3623657" y="2700496"/>
            <a:chExt cx="2472343" cy="984885"/>
          </a:xfrm>
        </p:grpSpPr>
        <p:sp>
          <p:nvSpPr>
            <p:cNvPr id="5" name="Tekstvak 4">
              <a:extLst>
                <a:ext uri="{FF2B5EF4-FFF2-40B4-BE49-F238E27FC236}">
                  <a16:creationId xmlns:a16="http://schemas.microsoft.com/office/drawing/2014/main" id="{0FD50E10-5D58-1E4C-ADFF-AC3BC38BAA67}"/>
                </a:ext>
              </a:extLst>
            </p:cNvPr>
            <p:cNvSpPr txBox="1"/>
            <p:nvPr/>
          </p:nvSpPr>
          <p:spPr>
            <a:xfrm>
              <a:off x="3623657" y="2700496"/>
              <a:ext cx="2472343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2000" dirty="0">
                  <a:solidFill>
                    <a:srgbClr val="00B0F0"/>
                  </a:solidFill>
                </a:rPr>
                <a:t>[ATP]+ ½[ADP]</a:t>
              </a:r>
            </a:p>
            <a:p>
              <a:pPr algn="ctr"/>
              <a:r>
                <a:rPr lang="nl-NL" sz="2000" dirty="0">
                  <a:solidFill>
                    <a:srgbClr val="00B0F0"/>
                  </a:solidFill>
                </a:rPr>
                <a:t>[ATP]+[ADP]+[AMP]</a:t>
              </a:r>
            </a:p>
            <a:p>
              <a:endParaRPr lang="nl-NL" dirty="0"/>
            </a:p>
          </p:txBody>
        </p:sp>
        <p:cxnSp>
          <p:nvCxnSpPr>
            <p:cNvPr id="8" name="Rechte verbindingslijn 7">
              <a:extLst>
                <a:ext uri="{FF2B5EF4-FFF2-40B4-BE49-F238E27FC236}">
                  <a16:creationId xmlns:a16="http://schemas.microsoft.com/office/drawing/2014/main" id="{904F7251-85BC-DC4F-AE1D-D592D90B3C78}"/>
                </a:ext>
              </a:extLst>
            </p:cNvPr>
            <p:cNvCxnSpPr/>
            <p:nvPr/>
          </p:nvCxnSpPr>
          <p:spPr>
            <a:xfrm>
              <a:off x="3623657" y="3048000"/>
              <a:ext cx="2472343" cy="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60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Hoeveelheid substraat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433" y="1600200"/>
            <a:ext cx="11523133" cy="4525963"/>
          </a:xfrm>
        </p:spPr>
        <p:txBody>
          <a:bodyPr/>
          <a:lstStyle/>
          <a:p>
            <a:r>
              <a:rPr lang="nl-NL" sz="2800" dirty="0"/>
              <a:t>Metabolieten kunnen verplaatst worden tussen cellen en binnen cellen; extra </a:t>
            </a:r>
            <a:r>
              <a:rPr lang="nl-NL" sz="2800" dirty="0" err="1"/>
              <a:t>checkpoints</a:t>
            </a:r>
            <a:endParaRPr lang="nl-NL" sz="2800" dirty="0"/>
          </a:p>
          <a:p>
            <a:endParaRPr lang="nl-NL" sz="2800" dirty="0"/>
          </a:p>
          <a:p>
            <a:r>
              <a:rPr lang="nl-NL" sz="2800" dirty="0" err="1"/>
              <a:t>Compartementalisatie</a:t>
            </a:r>
            <a:r>
              <a:rPr lang="nl-NL" sz="2800" dirty="0"/>
              <a:t>: Bijv. </a:t>
            </a:r>
            <a:r>
              <a:rPr lang="nl-NL" sz="2800"/>
              <a:t>vetzuur </a:t>
            </a:r>
            <a:r>
              <a:rPr lang="nl-NL" sz="2800" dirty="0"/>
              <a:t>oxidatie in mitochondriën en vetzuur synthese in cytoplasma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42856-05C8-47ED-9330-18848B2FA221}" type="slidenum">
              <a:rPr lang="en-US" altLang="nl-NL" smtClean="0"/>
              <a:pPr/>
              <a:t>24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344200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5FAF4-F56C-1847-85EC-B0A87C885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Socrative</a:t>
            </a:r>
            <a:r>
              <a:rPr lang="nl-NL" dirty="0"/>
              <a:t> test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FF5CC0-A2FD-D740-A1AD-FACD9304C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Socrative.com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Room: 205841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884361D-5788-6748-82D7-E2A2197FB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42856-05C8-47ED-9330-18848B2FA221}" type="slidenum">
              <a:rPr lang="en-US" altLang="nl-NL" smtClean="0"/>
              <a:pPr/>
              <a:t>25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80904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nl-NL" dirty="0" err="1">
                <a:solidFill>
                  <a:schemeClr val="tx2"/>
                </a:solidFill>
                <a:hlinkClick r:id="rId3"/>
              </a:rPr>
              <a:t>Redox-reacties</a:t>
            </a:r>
            <a:endParaRPr lang="nl-NL" altLang="nl-NL" dirty="0">
              <a:solidFill>
                <a:schemeClr val="tx2"/>
              </a:solidFill>
            </a:endParaRPr>
          </a:p>
        </p:txBody>
      </p:sp>
      <p:sp>
        <p:nvSpPr>
          <p:cNvPr id="76809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nl-NL" sz="2800" dirty="0" err="1"/>
              <a:t>Oxidatie</a:t>
            </a:r>
            <a:r>
              <a:rPr lang="en-US" altLang="nl-NL" sz="2800" dirty="0"/>
              <a:t>: </a:t>
            </a:r>
            <a:r>
              <a:rPr lang="en-US" altLang="nl-NL" sz="2800" dirty="0" err="1"/>
              <a:t>verlies</a:t>
            </a:r>
            <a:r>
              <a:rPr lang="en-US" altLang="nl-NL" sz="2800" dirty="0"/>
              <a:t> van </a:t>
            </a:r>
            <a:r>
              <a:rPr lang="en-US" altLang="nl-NL" sz="2800" dirty="0" err="1"/>
              <a:t>electronen</a:t>
            </a:r>
            <a:endParaRPr lang="en-US" altLang="nl-NL" sz="2800" dirty="0"/>
          </a:p>
          <a:p>
            <a:r>
              <a:rPr lang="en-US" altLang="nl-NL" sz="2800" dirty="0" err="1"/>
              <a:t>Reductie</a:t>
            </a:r>
            <a:r>
              <a:rPr lang="en-US" altLang="nl-NL" sz="2800" dirty="0"/>
              <a:t>: </a:t>
            </a:r>
            <a:r>
              <a:rPr lang="en-US" altLang="nl-NL" sz="2800" dirty="0" err="1"/>
              <a:t>er</a:t>
            </a:r>
            <a:r>
              <a:rPr lang="en-US" altLang="nl-NL" sz="2800" dirty="0"/>
              <a:t> </a:t>
            </a:r>
            <a:r>
              <a:rPr lang="en-US" altLang="nl-NL" sz="2800" dirty="0" err="1"/>
              <a:t>komen</a:t>
            </a:r>
            <a:r>
              <a:rPr lang="en-US" altLang="nl-NL" sz="2800" dirty="0"/>
              <a:t> </a:t>
            </a:r>
            <a:r>
              <a:rPr lang="en-US" altLang="nl-NL" sz="2800" dirty="0" err="1"/>
              <a:t>electronen</a:t>
            </a:r>
            <a:r>
              <a:rPr lang="en-US" altLang="nl-NL" sz="2800" dirty="0"/>
              <a:t> </a:t>
            </a:r>
            <a:r>
              <a:rPr lang="en-US" altLang="nl-NL" sz="2800" dirty="0" err="1"/>
              <a:t>bij</a:t>
            </a:r>
            <a:endParaRPr lang="en-US" altLang="nl-NL" sz="2800" dirty="0"/>
          </a:p>
          <a:p>
            <a:r>
              <a:rPr lang="en-US" altLang="nl-NL" sz="2800" dirty="0" err="1"/>
              <a:t>Electronen</a:t>
            </a:r>
            <a:r>
              <a:rPr lang="en-US" altLang="nl-NL" sz="2800" dirty="0"/>
              <a:t> </a:t>
            </a:r>
            <a:r>
              <a:rPr lang="en-US" altLang="nl-NL" sz="2800" dirty="0" err="1"/>
              <a:t>gaan</a:t>
            </a:r>
            <a:r>
              <a:rPr lang="en-US" altLang="nl-NL" sz="2800" dirty="0"/>
              <a:t> van </a:t>
            </a:r>
            <a:r>
              <a:rPr lang="en-US" altLang="nl-NL" sz="2800" dirty="0">
                <a:solidFill>
                  <a:srgbClr val="FF0000"/>
                </a:solidFill>
              </a:rPr>
              <a:t>donor</a:t>
            </a:r>
            <a:r>
              <a:rPr lang="en-US" altLang="nl-NL" sz="2800" dirty="0"/>
              <a:t> </a:t>
            </a:r>
            <a:r>
              <a:rPr lang="en-US" altLang="nl-NL" sz="2800" dirty="0" err="1"/>
              <a:t>naar</a:t>
            </a:r>
            <a:r>
              <a:rPr lang="en-US" altLang="nl-NL" sz="2800" dirty="0"/>
              <a:t> </a:t>
            </a:r>
            <a:r>
              <a:rPr lang="en-US" altLang="nl-NL" sz="2800" dirty="0">
                <a:solidFill>
                  <a:srgbClr val="00B050"/>
                </a:solidFill>
              </a:rPr>
              <a:t>acceptor</a:t>
            </a:r>
          </a:p>
          <a:p>
            <a:endParaRPr lang="en-US" altLang="nl-NL" sz="2800" dirty="0"/>
          </a:p>
          <a:p>
            <a:r>
              <a:rPr lang="en-US" altLang="nl-NL" sz="2800" dirty="0" err="1">
                <a:solidFill>
                  <a:srgbClr val="FF0000"/>
                </a:solidFill>
              </a:rPr>
              <a:t>Electronendonor</a:t>
            </a:r>
            <a:r>
              <a:rPr lang="en-US" altLang="nl-NL" sz="2800" dirty="0">
                <a:solidFill>
                  <a:srgbClr val="FF0000"/>
                </a:solidFill>
              </a:rPr>
              <a:t> </a:t>
            </a:r>
            <a:r>
              <a:rPr lang="en-US" altLang="nl-NL" sz="2800" dirty="0" err="1">
                <a:solidFill>
                  <a:srgbClr val="FF0000"/>
                </a:solidFill>
              </a:rPr>
              <a:t>wordt</a:t>
            </a:r>
            <a:r>
              <a:rPr lang="en-US" altLang="nl-NL" sz="2800" dirty="0">
                <a:solidFill>
                  <a:srgbClr val="FF0000"/>
                </a:solidFill>
              </a:rPr>
              <a:t> </a:t>
            </a:r>
            <a:r>
              <a:rPr lang="en-US" altLang="nl-NL" sz="2800" dirty="0" err="1">
                <a:solidFill>
                  <a:srgbClr val="FF0000"/>
                </a:solidFill>
              </a:rPr>
              <a:t>geoxideerd</a:t>
            </a:r>
            <a:r>
              <a:rPr lang="en-US" altLang="nl-NL" sz="2800" dirty="0">
                <a:solidFill>
                  <a:srgbClr val="FF0000"/>
                </a:solidFill>
              </a:rPr>
              <a:t> en is </a:t>
            </a:r>
            <a:r>
              <a:rPr lang="en-US" altLang="nl-NL" sz="2800" dirty="0" err="1">
                <a:solidFill>
                  <a:srgbClr val="FF0000"/>
                </a:solidFill>
              </a:rPr>
              <a:t>dus</a:t>
            </a:r>
            <a:r>
              <a:rPr lang="en-US" altLang="nl-NL" sz="2800" dirty="0">
                <a:solidFill>
                  <a:srgbClr val="FF0000"/>
                </a:solidFill>
              </a:rPr>
              <a:t> de </a:t>
            </a:r>
            <a:r>
              <a:rPr lang="en-US" altLang="nl-NL" sz="2800" dirty="0" err="1">
                <a:solidFill>
                  <a:srgbClr val="FF0000"/>
                </a:solidFill>
              </a:rPr>
              <a:t>reducerende</a:t>
            </a:r>
            <a:r>
              <a:rPr lang="en-US" altLang="nl-NL" sz="2800" dirty="0">
                <a:solidFill>
                  <a:srgbClr val="FF0000"/>
                </a:solidFill>
              </a:rPr>
              <a:t> </a:t>
            </a:r>
            <a:r>
              <a:rPr lang="en-US" altLang="nl-NL" sz="2800" dirty="0" err="1">
                <a:solidFill>
                  <a:srgbClr val="FF0000"/>
                </a:solidFill>
              </a:rPr>
              <a:t>stof</a:t>
            </a:r>
            <a:r>
              <a:rPr lang="en-US" altLang="nl-NL" sz="2800" dirty="0">
                <a:solidFill>
                  <a:srgbClr val="FF0000"/>
                </a:solidFill>
              </a:rPr>
              <a:t> of </a:t>
            </a:r>
            <a:r>
              <a:rPr lang="en-US" altLang="nl-NL" sz="2800" dirty="0" err="1">
                <a:solidFill>
                  <a:srgbClr val="FF0000"/>
                </a:solidFill>
              </a:rPr>
              <a:t>reductant</a:t>
            </a:r>
            <a:endParaRPr lang="en-US" altLang="nl-NL" sz="2800" dirty="0">
              <a:solidFill>
                <a:srgbClr val="FF0000"/>
              </a:solidFill>
            </a:endParaRPr>
          </a:p>
          <a:p>
            <a:r>
              <a:rPr lang="en-US" altLang="nl-NL" sz="2800" dirty="0" err="1">
                <a:solidFill>
                  <a:srgbClr val="00B050"/>
                </a:solidFill>
              </a:rPr>
              <a:t>Electronenacceptor</a:t>
            </a:r>
            <a:r>
              <a:rPr lang="en-US" altLang="nl-NL" sz="2800" dirty="0">
                <a:solidFill>
                  <a:srgbClr val="00B050"/>
                </a:solidFill>
              </a:rPr>
              <a:t> </a:t>
            </a:r>
            <a:r>
              <a:rPr lang="en-US" altLang="nl-NL" sz="2800" dirty="0" err="1">
                <a:solidFill>
                  <a:srgbClr val="00B050"/>
                </a:solidFill>
              </a:rPr>
              <a:t>wordt</a:t>
            </a:r>
            <a:r>
              <a:rPr lang="en-US" altLang="nl-NL" sz="2800" dirty="0">
                <a:solidFill>
                  <a:srgbClr val="00B050"/>
                </a:solidFill>
              </a:rPr>
              <a:t> </a:t>
            </a:r>
            <a:r>
              <a:rPr lang="en-US" altLang="nl-NL" sz="2800" dirty="0" err="1">
                <a:solidFill>
                  <a:srgbClr val="00B050"/>
                </a:solidFill>
              </a:rPr>
              <a:t>gereduceerd</a:t>
            </a:r>
            <a:r>
              <a:rPr lang="en-US" altLang="nl-NL" sz="2800" dirty="0">
                <a:solidFill>
                  <a:srgbClr val="00B050"/>
                </a:solidFill>
              </a:rPr>
              <a:t> en is </a:t>
            </a:r>
            <a:r>
              <a:rPr lang="en-US" altLang="nl-NL" sz="2800" dirty="0" err="1">
                <a:solidFill>
                  <a:srgbClr val="00B050"/>
                </a:solidFill>
              </a:rPr>
              <a:t>dus</a:t>
            </a:r>
            <a:r>
              <a:rPr lang="en-US" altLang="nl-NL" sz="2800" dirty="0">
                <a:solidFill>
                  <a:srgbClr val="00B050"/>
                </a:solidFill>
              </a:rPr>
              <a:t> de </a:t>
            </a:r>
            <a:r>
              <a:rPr lang="en-US" altLang="nl-NL" sz="2800" dirty="0" err="1">
                <a:solidFill>
                  <a:srgbClr val="00B050"/>
                </a:solidFill>
              </a:rPr>
              <a:t>oxiderende</a:t>
            </a:r>
            <a:r>
              <a:rPr lang="en-US" altLang="nl-NL" sz="2800" dirty="0">
                <a:solidFill>
                  <a:srgbClr val="00B050"/>
                </a:solidFill>
              </a:rPr>
              <a:t> </a:t>
            </a:r>
            <a:r>
              <a:rPr lang="en-US" altLang="nl-NL" sz="2800" dirty="0" err="1">
                <a:solidFill>
                  <a:srgbClr val="00B050"/>
                </a:solidFill>
              </a:rPr>
              <a:t>stof</a:t>
            </a:r>
            <a:r>
              <a:rPr lang="en-US" altLang="nl-NL" sz="2800" dirty="0">
                <a:solidFill>
                  <a:srgbClr val="00B050"/>
                </a:solidFill>
              </a:rPr>
              <a:t> of oxidant</a:t>
            </a:r>
          </a:p>
          <a:p>
            <a:endParaRPr lang="en-US" altLang="nl-NL" dirty="0"/>
          </a:p>
          <a:p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7847E-2FBF-489C-A96B-AA183FE8706F}" type="slidenum">
              <a:rPr lang="en-US" altLang="nl-NL"/>
              <a:pPr/>
              <a:t>3</a:t>
            </a:fld>
            <a:endParaRPr lang="en-US" altLang="nl-N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nl-NL" dirty="0" err="1">
                <a:solidFill>
                  <a:schemeClr val="tx2"/>
                </a:solidFill>
              </a:rPr>
              <a:t>Redox-reacties</a:t>
            </a:r>
            <a:endParaRPr lang="nl-NL" altLang="nl-NL" dirty="0">
              <a:solidFill>
                <a:schemeClr val="accent2"/>
              </a:solidFill>
            </a:endParaRP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nl-NL" altLang="nl-NL" sz="2800" dirty="0"/>
              <a:t>Voorbeeld </a:t>
            </a:r>
            <a:r>
              <a:rPr lang="nl-NL" altLang="nl-NL" sz="2800" dirty="0" err="1"/>
              <a:t>redox-reactie</a:t>
            </a:r>
            <a:r>
              <a:rPr lang="nl-NL" altLang="nl-NL" sz="2800" dirty="0"/>
              <a:t>:</a:t>
            </a:r>
          </a:p>
          <a:p>
            <a:pPr>
              <a:buFontTx/>
              <a:buNone/>
            </a:pPr>
            <a:endParaRPr lang="nl-NL" altLang="nl-NL" sz="2800" dirty="0"/>
          </a:p>
          <a:p>
            <a:pPr>
              <a:buFontTx/>
              <a:buNone/>
            </a:pPr>
            <a:r>
              <a:rPr lang="en-US" altLang="nl-NL" sz="2800" dirty="0"/>
              <a:t>Zn (s)  +  Cu</a:t>
            </a:r>
            <a:r>
              <a:rPr lang="en-US" altLang="nl-NL" sz="2800" baseline="30000" dirty="0"/>
              <a:t>2+</a:t>
            </a:r>
            <a:r>
              <a:rPr lang="en-US" altLang="nl-NL" sz="2800" dirty="0"/>
              <a:t> (</a:t>
            </a:r>
            <a:r>
              <a:rPr lang="en-US" altLang="nl-NL" sz="2800" dirty="0" err="1"/>
              <a:t>aq</a:t>
            </a:r>
            <a:r>
              <a:rPr lang="en-US" altLang="nl-NL" sz="2800" dirty="0"/>
              <a:t>) </a:t>
            </a:r>
            <a:r>
              <a:rPr lang="en-US" altLang="nl-NL" sz="2800" dirty="0">
                <a:sym typeface="Wingdings" pitchFamily="2" charset="2"/>
              </a:rPr>
              <a:t> Zn</a:t>
            </a:r>
            <a:r>
              <a:rPr lang="en-US" altLang="nl-NL" sz="2800" baseline="30000" dirty="0">
                <a:sym typeface="Wingdings" pitchFamily="2" charset="2"/>
              </a:rPr>
              <a:t>2+</a:t>
            </a:r>
            <a:r>
              <a:rPr lang="en-US" altLang="nl-NL" sz="2800" dirty="0">
                <a:sym typeface="Wingdings" pitchFamily="2" charset="2"/>
              </a:rPr>
              <a:t> (</a:t>
            </a:r>
            <a:r>
              <a:rPr lang="en-US" altLang="nl-NL" sz="2800" dirty="0" err="1">
                <a:sym typeface="Wingdings" pitchFamily="2" charset="2"/>
              </a:rPr>
              <a:t>aq</a:t>
            </a:r>
            <a:r>
              <a:rPr lang="en-US" altLang="nl-NL" sz="2800" dirty="0">
                <a:sym typeface="Wingdings" pitchFamily="2" charset="2"/>
              </a:rPr>
              <a:t>)  + Cu (s)</a:t>
            </a:r>
          </a:p>
          <a:p>
            <a:pPr>
              <a:buFontTx/>
              <a:buNone/>
            </a:pPr>
            <a:endParaRPr lang="en-US" altLang="nl-NL" sz="2800" dirty="0">
              <a:sym typeface="Wingdings" pitchFamily="2" charset="2"/>
            </a:endParaRPr>
          </a:p>
          <a:p>
            <a:pPr>
              <a:buFontTx/>
              <a:buNone/>
            </a:pPr>
            <a:r>
              <a:rPr lang="en-US" altLang="nl-NL" sz="2800" dirty="0">
                <a:sym typeface="Wingdings" pitchFamily="2" charset="2"/>
              </a:rPr>
              <a:t>Zink </a:t>
            </a:r>
            <a:r>
              <a:rPr lang="en-US" altLang="nl-NL" sz="2800" dirty="0" err="1">
                <a:solidFill>
                  <a:srgbClr val="FF0000"/>
                </a:solidFill>
                <a:sym typeface="Wingdings" pitchFamily="2" charset="2"/>
              </a:rPr>
              <a:t>verliest</a:t>
            </a:r>
            <a:r>
              <a:rPr lang="en-US" altLang="nl-NL" sz="2800" dirty="0">
                <a:solidFill>
                  <a:srgbClr val="FF0000"/>
                </a:solidFill>
                <a:sym typeface="Wingdings" pitchFamily="2" charset="2"/>
              </a:rPr>
              <a:t> 2 </a:t>
            </a:r>
            <a:r>
              <a:rPr lang="en-US" altLang="nl-NL" sz="2800" dirty="0" err="1">
                <a:solidFill>
                  <a:srgbClr val="FF0000"/>
                </a:solidFill>
                <a:sym typeface="Wingdings" pitchFamily="2" charset="2"/>
              </a:rPr>
              <a:t>electronen</a:t>
            </a:r>
            <a:r>
              <a:rPr lang="en-US" altLang="nl-NL" sz="2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nl-NL" sz="2800" dirty="0">
                <a:sym typeface="Wingdings" pitchFamily="2" charset="2"/>
              </a:rPr>
              <a:t>en </a:t>
            </a:r>
            <a:r>
              <a:rPr lang="en-US" altLang="nl-NL" sz="2800" dirty="0" err="1">
                <a:sym typeface="Wingdings" pitchFamily="2" charset="2"/>
              </a:rPr>
              <a:t>wordt</a:t>
            </a:r>
            <a:r>
              <a:rPr lang="en-US" altLang="nl-NL" sz="2800" dirty="0">
                <a:sym typeface="Wingdings" pitchFamily="2" charset="2"/>
              </a:rPr>
              <a:t> </a:t>
            </a:r>
            <a:r>
              <a:rPr lang="en-US" altLang="nl-NL" sz="2800" dirty="0" err="1">
                <a:sym typeface="Wingdings" pitchFamily="2" charset="2"/>
              </a:rPr>
              <a:t>geoxideerd</a:t>
            </a:r>
            <a:r>
              <a:rPr lang="en-US" altLang="nl-NL" sz="2800" dirty="0">
                <a:sym typeface="Wingdings" pitchFamily="2" charset="2"/>
              </a:rPr>
              <a:t>; </a:t>
            </a:r>
            <a:br>
              <a:rPr lang="en-US" altLang="nl-NL" sz="2800" dirty="0">
                <a:sym typeface="Wingdings" pitchFamily="2" charset="2"/>
              </a:rPr>
            </a:br>
            <a:r>
              <a:rPr lang="en-US" altLang="nl-NL" sz="2800" dirty="0" err="1">
                <a:sym typeface="Wingdings" pitchFamily="2" charset="2"/>
              </a:rPr>
              <a:t>zink</a:t>
            </a:r>
            <a:r>
              <a:rPr lang="en-US" altLang="nl-NL" sz="2800" dirty="0">
                <a:sym typeface="Wingdings" pitchFamily="2" charset="2"/>
              </a:rPr>
              <a:t> is het </a:t>
            </a:r>
            <a:r>
              <a:rPr lang="en-US" altLang="nl-NL" sz="2800" dirty="0" err="1">
                <a:sym typeface="Wingdings" pitchFamily="2" charset="2"/>
              </a:rPr>
              <a:t>reducerend</a:t>
            </a:r>
            <a:r>
              <a:rPr lang="en-US" altLang="nl-NL" sz="2800" dirty="0">
                <a:sym typeface="Wingdings" pitchFamily="2" charset="2"/>
              </a:rPr>
              <a:t> </a:t>
            </a:r>
            <a:r>
              <a:rPr lang="en-US" altLang="nl-NL" sz="2800" dirty="0" err="1">
                <a:sym typeface="Wingdings" pitchFamily="2" charset="2"/>
              </a:rPr>
              <a:t>agens</a:t>
            </a:r>
            <a:r>
              <a:rPr lang="en-US" altLang="nl-NL" sz="2800" dirty="0">
                <a:sym typeface="Wingdings" pitchFamily="2" charset="2"/>
              </a:rPr>
              <a:t> (reductant)</a:t>
            </a:r>
          </a:p>
          <a:p>
            <a:pPr>
              <a:buFontTx/>
              <a:buNone/>
            </a:pPr>
            <a:endParaRPr lang="en-US" altLang="nl-NL" sz="2800" dirty="0">
              <a:sym typeface="Wingdings" pitchFamily="2" charset="2"/>
            </a:endParaRPr>
          </a:p>
          <a:p>
            <a:pPr>
              <a:buFontTx/>
              <a:buNone/>
            </a:pPr>
            <a:r>
              <a:rPr lang="en-US" altLang="nl-NL" sz="2800" dirty="0">
                <a:sym typeface="Wingdings" pitchFamily="2" charset="2"/>
              </a:rPr>
              <a:t>Koper-ion </a:t>
            </a:r>
            <a:r>
              <a:rPr lang="en-US" altLang="nl-NL" sz="2800" dirty="0" err="1">
                <a:solidFill>
                  <a:srgbClr val="00B050"/>
                </a:solidFill>
                <a:sym typeface="Wingdings" pitchFamily="2" charset="2"/>
              </a:rPr>
              <a:t>neemt</a:t>
            </a:r>
            <a:r>
              <a:rPr lang="en-US" altLang="nl-NL" sz="2800" dirty="0">
                <a:solidFill>
                  <a:srgbClr val="00B050"/>
                </a:solidFill>
                <a:sym typeface="Wingdings" pitchFamily="2" charset="2"/>
              </a:rPr>
              <a:t> 2 </a:t>
            </a:r>
            <a:r>
              <a:rPr lang="en-US" altLang="nl-NL" sz="2800" dirty="0" err="1">
                <a:solidFill>
                  <a:srgbClr val="00B050"/>
                </a:solidFill>
                <a:sym typeface="Wingdings" pitchFamily="2" charset="2"/>
              </a:rPr>
              <a:t>electronen</a:t>
            </a:r>
            <a:r>
              <a:rPr lang="en-US" altLang="nl-NL" sz="2800" dirty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lang="en-US" altLang="nl-NL" sz="2800" dirty="0">
                <a:sym typeface="Wingdings" pitchFamily="2" charset="2"/>
              </a:rPr>
              <a:t>op en </a:t>
            </a:r>
            <a:r>
              <a:rPr lang="en-US" altLang="nl-NL" sz="2800" dirty="0" err="1">
                <a:sym typeface="Wingdings" pitchFamily="2" charset="2"/>
              </a:rPr>
              <a:t>wordt</a:t>
            </a:r>
            <a:r>
              <a:rPr lang="en-US" altLang="nl-NL" sz="2800" dirty="0">
                <a:sym typeface="Wingdings" pitchFamily="2" charset="2"/>
              </a:rPr>
              <a:t> </a:t>
            </a:r>
            <a:r>
              <a:rPr lang="en-US" altLang="nl-NL" sz="2800" dirty="0" err="1">
                <a:sym typeface="Wingdings" pitchFamily="2" charset="2"/>
              </a:rPr>
              <a:t>gereduceerd</a:t>
            </a:r>
            <a:r>
              <a:rPr lang="en-US" altLang="nl-NL" sz="2800" dirty="0">
                <a:sym typeface="Wingdings" pitchFamily="2" charset="2"/>
              </a:rPr>
              <a:t>, </a:t>
            </a:r>
            <a:br>
              <a:rPr lang="en-US" altLang="nl-NL" sz="2800" dirty="0">
                <a:sym typeface="Wingdings" pitchFamily="2" charset="2"/>
              </a:rPr>
            </a:br>
            <a:r>
              <a:rPr lang="en-US" altLang="nl-NL" sz="2800" dirty="0" err="1">
                <a:sym typeface="Wingdings" pitchFamily="2" charset="2"/>
              </a:rPr>
              <a:t>koper</a:t>
            </a:r>
            <a:r>
              <a:rPr lang="en-US" altLang="nl-NL" sz="2800" dirty="0">
                <a:sym typeface="Wingdings" pitchFamily="2" charset="2"/>
              </a:rPr>
              <a:t>-ion is de oxidant.</a:t>
            </a:r>
          </a:p>
          <a:p>
            <a:pPr>
              <a:buFontTx/>
              <a:buNone/>
            </a:pPr>
            <a:endParaRPr lang="en-US" altLang="nl-NL" dirty="0">
              <a:sym typeface="Wingdings" pitchFamily="2" charset="2"/>
            </a:endParaRPr>
          </a:p>
          <a:p>
            <a:endParaRPr lang="nl-NL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D832-F001-4581-8FEC-1B1FE86E44D1}" type="slidenum">
              <a:rPr lang="en-US" altLang="nl-NL"/>
              <a:pPr/>
              <a:t>4</a:t>
            </a:fld>
            <a:endParaRPr lang="en-US" altLang="nl-N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Oxidaties</a:t>
            </a:r>
            <a:r>
              <a:rPr lang="en-US" dirty="0"/>
              <a:t> in </a:t>
            </a:r>
            <a:r>
              <a:rPr lang="en-US" dirty="0" err="1"/>
              <a:t>biomoleculen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18F4E-97E3-4429-9704-57EA1E553355}" type="slidenum">
              <a:rPr lang="en-US" altLang="nl-NL" smtClean="0"/>
              <a:pPr/>
              <a:t>5</a:t>
            </a:fld>
            <a:endParaRPr lang="en-US" altLang="nl-NL"/>
          </a:p>
        </p:txBody>
      </p:sp>
      <p:sp>
        <p:nvSpPr>
          <p:cNvPr id="5" name="TextBox 4"/>
          <p:cNvSpPr txBox="1"/>
          <p:nvPr/>
        </p:nvSpPr>
        <p:spPr>
          <a:xfrm>
            <a:off x="533400" y="4466179"/>
            <a:ext cx="1104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Redox-</a:t>
            </a:r>
            <a:r>
              <a:rPr lang="en-US" sz="2400" dirty="0" err="1">
                <a:latin typeface="+mn-lt"/>
              </a:rPr>
              <a:t>reacties</a:t>
            </a:r>
            <a:r>
              <a:rPr lang="en-US" sz="2400" dirty="0">
                <a:latin typeface="+mn-lt"/>
              </a:rPr>
              <a:t> met </a:t>
            </a:r>
            <a:r>
              <a:rPr lang="en-US" sz="2400" dirty="0" err="1">
                <a:latin typeface="+mn-lt"/>
              </a:rPr>
              <a:t>biomoleculen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verandert</a:t>
            </a:r>
            <a:r>
              <a:rPr lang="en-US" sz="2400" dirty="0">
                <a:latin typeface="+mn-lt"/>
              </a:rPr>
              <a:t> de </a:t>
            </a:r>
            <a:r>
              <a:rPr lang="en-US" sz="2400" dirty="0" err="1">
                <a:latin typeface="+mn-lt"/>
              </a:rPr>
              <a:t>oxidatie</a:t>
            </a:r>
            <a:r>
              <a:rPr lang="en-US" sz="2400" dirty="0">
                <a:latin typeface="+mn-lt"/>
              </a:rPr>
              <a:t> status van het C-</a:t>
            </a:r>
            <a:r>
              <a:rPr lang="en-US" sz="2400" dirty="0" err="1">
                <a:latin typeface="+mn-lt"/>
              </a:rPr>
              <a:t>atoom</a:t>
            </a:r>
            <a:r>
              <a:rPr lang="en-US" sz="2400" dirty="0">
                <a:latin typeface="+mn-lt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sz="2400" dirty="0" err="1">
                <a:latin typeface="+mn-lt"/>
              </a:rPr>
              <a:t>Oxidatie</a:t>
            </a:r>
            <a:r>
              <a:rPr lang="en-US" sz="2400" dirty="0">
                <a:latin typeface="+mn-lt"/>
              </a:rPr>
              <a:t> van </a:t>
            </a:r>
            <a:r>
              <a:rPr lang="en-US" sz="2400" dirty="0" err="1">
                <a:latin typeface="+mn-lt"/>
              </a:rPr>
              <a:t>alkaan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geoxideerd</a:t>
            </a:r>
            <a:r>
              <a:rPr lang="en-US" sz="2400" dirty="0">
                <a:latin typeface="+mn-lt"/>
              </a:rPr>
              <a:t> tot CO</a:t>
            </a:r>
            <a:r>
              <a:rPr lang="en-US" sz="2400" baseline="-25000" dirty="0">
                <a:latin typeface="+mn-lt"/>
              </a:rPr>
              <a:t>2</a:t>
            </a:r>
          </a:p>
          <a:p>
            <a:pPr marL="285750" indent="-285750">
              <a:buFontTx/>
              <a:buChar char="-"/>
            </a:pPr>
            <a:r>
              <a:rPr lang="en-US" sz="2400" dirty="0" err="1">
                <a:latin typeface="+mn-lt"/>
              </a:rPr>
              <a:t>Elke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stap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betekent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verlies</a:t>
            </a:r>
            <a:r>
              <a:rPr lang="en-US" sz="2400" dirty="0">
                <a:latin typeface="+mn-lt"/>
              </a:rPr>
              <a:t> van 2 </a:t>
            </a:r>
            <a:r>
              <a:rPr lang="en-US" sz="2400" dirty="0" err="1">
                <a:latin typeface="+mn-lt"/>
              </a:rPr>
              <a:t>electronen</a:t>
            </a:r>
            <a:endParaRPr lang="en-US" sz="2400" dirty="0">
              <a:latin typeface="+mn-lt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9"/>
          <a:stretch/>
        </p:blipFill>
        <p:spPr>
          <a:xfrm>
            <a:off x="762000" y="1632964"/>
            <a:ext cx="8534400" cy="25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5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Fuel</a:t>
            </a:r>
            <a:r>
              <a:rPr lang="nl-NL" dirty="0"/>
              <a:t> </a:t>
            </a:r>
            <a:r>
              <a:rPr lang="nl-NL" dirty="0" err="1"/>
              <a:t>molecules</a:t>
            </a:r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42856-05C8-47ED-9330-18848B2FA221}" type="slidenum">
              <a:rPr lang="en-US" altLang="nl-NL" smtClean="0"/>
              <a:pPr/>
              <a:t>6</a:t>
            </a:fld>
            <a:endParaRPr lang="en-US" alt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85346"/>
            <a:ext cx="6172200" cy="3795903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407210" y="5334000"/>
            <a:ext cx="108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Waarom zijn vetten een betere energieopslag dan koolhydraten?</a:t>
            </a:r>
          </a:p>
        </p:txBody>
      </p:sp>
    </p:spTree>
    <p:extLst>
      <p:ext uri="{BB962C8B-B14F-4D97-AF65-F5344CB8AC3E}">
        <p14:creationId xmlns:p14="http://schemas.microsoft.com/office/powerpoint/2010/main" val="392082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Oxidatie in biologisch systeem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42856-05C8-47ED-9330-18848B2FA221}" type="slidenum">
              <a:rPr lang="en-US" altLang="nl-NL" smtClean="0"/>
              <a:pPr/>
              <a:t>7</a:t>
            </a:fld>
            <a:endParaRPr lang="en-US" alt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932" y="1556173"/>
            <a:ext cx="5867400" cy="176191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556173"/>
            <a:ext cx="9144000" cy="195142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3904" y="4207720"/>
            <a:ext cx="7003211" cy="1847999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4038600" y="1599205"/>
            <a:ext cx="249940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Elektronen naar NAD</a:t>
            </a:r>
            <a:r>
              <a:rPr lang="nl-NL" baseline="30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63259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Welke is het meest geoxideerd? 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42856-05C8-47ED-9330-18848B2FA221}" type="slidenum">
              <a:rPr lang="en-US" altLang="nl-NL" smtClean="0"/>
              <a:pPr/>
              <a:t>8</a:t>
            </a:fld>
            <a:endParaRPr lang="en-US" alt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b="44676"/>
          <a:stretch/>
        </p:blipFill>
        <p:spPr>
          <a:xfrm>
            <a:off x="838200" y="1447800"/>
            <a:ext cx="4038600" cy="516597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/>
          <a:srcRect t="55556"/>
          <a:stretch/>
        </p:blipFill>
        <p:spPr>
          <a:xfrm>
            <a:off x="6192064" y="1699419"/>
            <a:ext cx="400427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8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Wie wordt geoxideerd en wie gereduceerd?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42856-05C8-47ED-9330-18848B2FA221}" type="slidenum">
              <a:rPr lang="en-US" altLang="nl-NL" smtClean="0"/>
              <a:pPr/>
              <a:t>9</a:t>
            </a:fld>
            <a:endParaRPr lang="en-US" alt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810" y="4670425"/>
            <a:ext cx="5016500" cy="157480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810" y="1676400"/>
            <a:ext cx="5359400" cy="2514600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2057400" y="2384643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1.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2057400" y="5029200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07168916"/>
      </p:ext>
    </p:extLst>
  </p:cSld>
  <p:clrMapOvr>
    <a:masterClrMapping/>
  </p:clrMapOvr>
</p:sld>
</file>

<file path=ppt/theme/theme1.xml><?xml version="1.0" encoding="utf-8"?>
<a:theme xmlns:a="http://schemas.openxmlformats.org/drawingml/2006/main" name="Hanze MD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Hanze MD</Template>
  <TotalTime>29270</TotalTime>
  <Words>951</Words>
  <Application>Microsoft Macintosh PowerPoint</Application>
  <PresentationFormat>Breedbeeld</PresentationFormat>
  <Paragraphs>170</Paragraphs>
  <Slides>25</Slides>
  <Notes>15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29" baseType="lpstr">
      <vt:lpstr>Arial</vt:lpstr>
      <vt:lpstr>Symbol</vt:lpstr>
      <vt:lpstr>Times</vt:lpstr>
      <vt:lpstr>Hanze MD</vt:lpstr>
      <vt:lpstr>Biochemie 2</vt:lpstr>
      <vt:lpstr>Metabolisme</vt:lpstr>
      <vt:lpstr>Redox-reacties</vt:lpstr>
      <vt:lpstr>Redox-reacties</vt:lpstr>
      <vt:lpstr>Oxidaties in biomoleculen</vt:lpstr>
      <vt:lpstr>Fuel molecules</vt:lpstr>
      <vt:lpstr>Oxidatie in biologisch systeem</vt:lpstr>
      <vt:lpstr>Welke is het meest geoxideerd? </vt:lpstr>
      <vt:lpstr>Wie wordt geoxideerd en wie gereduceerd?</vt:lpstr>
      <vt:lpstr>Elektronenoverdracht en activated carriers</vt:lpstr>
      <vt:lpstr>NAD+ / NADH</vt:lpstr>
      <vt:lpstr>FAD/FADH2</vt:lpstr>
      <vt:lpstr>NADP+/NADPH</vt:lpstr>
      <vt:lpstr>NADP+/NADPH</vt:lpstr>
      <vt:lpstr>Coenzym A</vt:lpstr>
      <vt:lpstr>PowerPoint-presentatie</vt:lpstr>
      <vt:lpstr>Thermodynamica van de “drager-moleculen”</vt:lpstr>
      <vt:lpstr>“Drager-moleculen”</vt:lpstr>
      <vt:lpstr>Vitamine B: precucursors voor “dragers”</vt:lpstr>
      <vt:lpstr>Homeostasis</vt:lpstr>
      <vt:lpstr>Simulatie van glucose homeostatis</vt:lpstr>
      <vt:lpstr>1. Hoeveelheid enzymen</vt:lpstr>
      <vt:lpstr>2. Activiteit enzymen</vt:lpstr>
      <vt:lpstr>3. Hoeveelheid substraat</vt:lpstr>
      <vt:lpstr>Socrative test</vt:lpstr>
    </vt:vector>
  </TitlesOfParts>
  <Company>Laura Murray Productions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Laura Murray</dc:creator>
  <cp:lastModifiedBy>Nabuurs SM, Sanne</cp:lastModifiedBy>
  <cp:revision>148</cp:revision>
  <dcterms:created xsi:type="dcterms:W3CDTF">2005-03-30T15:47:37Z</dcterms:created>
  <dcterms:modified xsi:type="dcterms:W3CDTF">2021-12-05T12:05:50Z</dcterms:modified>
</cp:coreProperties>
</file>